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301" r:id="rId6"/>
    <p:sldId id="302" r:id="rId7"/>
    <p:sldId id="260" r:id="rId8"/>
    <p:sldId id="261" r:id="rId9"/>
    <p:sldId id="262" r:id="rId10"/>
    <p:sldId id="263" r:id="rId11"/>
    <p:sldId id="264" r:id="rId12"/>
    <p:sldId id="275" r:id="rId13"/>
    <p:sldId id="294" r:id="rId14"/>
    <p:sldId id="266" r:id="rId15"/>
    <p:sldId id="267" r:id="rId16"/>
    <p:sldId id="295" r:id="rId17"/>
    <p:sldId id="271" r:id="rId18"/>
    <p:sldId id="296" r:id="rId19"/>
    <p:sldId id="274" r:id="rId20"/>
    <p:sldId id="303" r:id="rId21"/>
    <p:sldId id="297" r:id="rId22"/>
    <p:sldId id="278" r:id="rId23"/>
    <p:sldId id="298" r:id="rId24"/>
    <p:sldId id="281" r:id="rId25"/>
    <p:sldId id="282" r:id="rId26"/>
    <p:sldId id="283" r:id="rId27"/>
    <p:sldId id="304" r:id="rId28"/>
    <p:sldId id="299" r:id="rId29"/>
    <p:sldId id="287" r:id="rId30"/>
    <p:sldId id="300" r:id="rId31"/>
    <p:sldId id="292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77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25B2E-5EC3-47B6-803A-A6E2BA1CBEA0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3364-2F1B-47BD-A277-4A7C3DBB71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99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一、介紹學習歷程檔案（作為備審資料）；二、上傳的資料（的目的）；              要讓導師、任課老師知道自己要做什麼，怎麼操作，怎麼追蹤；建議上傳時間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822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須強調幹部是非校內幹部</a:t>
            </a:r>
            <a:r>
              <a:rPr lang="en-US" altLang="zh-TW" dirty="0" smtClean="0"/>
              <a:t>(</a:t>
            </a:r>
            <a:r>
              <a:rPr lang="zh-TW" altLang="en-US" dirty="0" smtClean="0"/>
              <a:t>因為校內幹部會由訓育組統一上傳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27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52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615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將此到之後連</a:t>
            </a:r>
            <a:r>
              <a:rPr lang="en-US" altLang="zh-TW" dirty="0" smtClean="0"/>
              <a:t>3</a:t>
            </a:r>
            <a:r>
              <a:rPr lang="zh-TW" altLang="en-US" dirty="0" smtClean="0"/>
              <a:t>張弄成同一張，並將此張用動畫上下移動看全部，每個都會顯示出來，且強調未勾選時最下面沒有東西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可用框框標清楚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28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699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512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看要不要用此張</a:t>
            </a:r>
            <a:r>
              <a:rPr lang="en-US" altLang="zh-TW" dirty="0" smtClean="0"/>
              <a:t>(</a:t>
            </a:r>
            <a:r>
              <a:rPr lang="zh-TW" altLang="en-US" dirty="0" smtClean="0"/>
              <a:t>未勾選的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52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01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高畫質影片檔案大 可用文字敘述貼連結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08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但三年級資料之提交，應於本署當學年規定時間內為之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上傳</a:t>
            </a:r>
            <a:r>
              <a:rPr lang="en-US" altLang="zh-TW" dirty="0" smtClean="0"/>
              <a:t>:1/31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7/31</a:t>
            </a:r>
            <a:r>
              <a:rPr lang="zh-TW" altLang="en-US" dirty="0" smtClean="0"/>
              <a:t>前</a:t>
            </a:r>
            <a:r>
              <a:rPr lang="en-US" altLang="zh-TW" dirty="0" smtClean="0"/>
              <a:t>(</a:t>
            </a:r>
            <a:r>
              <a:rPr lang="zh-TW" altLang="en-US" dirty="0" smtClean="0"/>
              <a:t>建議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70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35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14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54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重點：此項目不會上傳到中央資料庫</a:t>
            </a:r>
            <a:r>
              <a:rPr lang="en-US" altLang="zh-TW" dirty="0" smtClean="0"/>
              <a:t>(</a:t>
            </a:r>
            <a:r>
              <a:rPr lang="zh-TW" altLang="en-US" dirty="0" smtClean="0"/>
              <a:t>另外兩個也類似，口頭帶過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91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3364-2F1B-47BD-A277-4A7C3DBB71D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84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264678-23C9-4A3E-BD5A-E0E642CF259C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學習歷程檔案說明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學生版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109.02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15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131082" y="331200"/>
            <a:ext cx="7329350" cy="5504400"/>
            <a:chOff x="1131082" y="331200"/>
            <a:chExt cx="7329350" cy="5504400"/>
          </a:xfrm>
        </p:grpSpPr>
        <p:pic>
          <p:nvPicPr>
            <p:cNvPr id="2050" name="Picture 2"/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5" r="29944" b="46526"/>
            <a:stretch/>
          </p:blipFill>
          <p:spPr bwMode="auto">
            <a:xfrm>
              <a:off x="1131082" y="331200"/>
              <a:ext cx="7329350" cy="550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051720" y="908720"/>
              <a:ext cx="574190" cy="170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橢圓 5"/>
          <p:cNvSpPr/>
          <p:nvPr/>
        </p:nvSpPr>
        <p:spPr>
          <a:xfrm>
            <a:off x="4067944" y="1628800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5796136" y="1880828"/>
            <a:ext cx="1152128" cy="828092"/>
            <a:chOff x="5796136" y="1880828"/>
            <a:chExt cx="1152128" cy="828092"/>
          </a:xfrm>
        </p:grpSpPr>
        <p:sp>
          <p:nvSpPr>
            <p:cNvPr id="7" name="橢圓形圖說文字 6"/>
            <p:cNvSpPr/>
            <p:nvPr/>
          </p:nvSpPr>
          <p:spPr>
            <a:xfrm>
              <a:off x="5796136" y="1880828"/>
              <a:ext cx="1080120" cy="828092"/>
            </a:xfrm>
            <a:prstGeom prst="wedgeEllipseCallout">
              <a:avLst>
                <a:gd name="adj1" fmla="val -83128"/>
                <a:gd name="adj2" fmla="val -26046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940152" y="1910153"/>
              <a:ext cx="10081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b="1" dirty="0" smtClean="0"/>
                <a:t>點選</a:t>
              </a:r>
              <a:r>
                <a:rPr lang="en-US" altLang="zh-TW" sz="2200" b="1" dirty="0" smtClean="0"/>
                <a:t/>
              </a:r>
              <a:br>
                <a:rPr lang="en-US" altLang="zh-TW" sz="2200" b="1" dirty="0" smtClean="0"/>
              </a:br>
              <a:r>
                <a:rPr lang="zh-TW" altLang="en-US" sz="2200" b="1" dirty="0" smtClean="0"/>
                <a:t>進入</a:t>
              </a:r>
              <a:endParaRPr lang="zh-TW" alt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42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33164" r="35187" b="12554"/>
          <a:stretch/>
        </p:blipFill>
        <p:spPr bwMode="auto">
          <a:xfrm>
            <a:off x="539552" y="662276"/>
            <a:ext cx="7907702" cy="532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5004048" y="1196753"/>
            <a:ext cx="576064" cy="2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827584" y="4437112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2411760" y="4722417"/>
            <a:ext cx="1152128" cy="828092"/>
            <a:chOff x="5796136" y="1880828"/>
            <a:chExt cx="1152128" cy="828092"/>
          </a:xfrm>
        </p:grpSpPr>
        <p:sp>
          <p:nvSpPr>
            <p:cNvPr id="12" name="橢圓形圖說文字 11"/>
            <p:cNvSpPr/>
            <p:nvPr/>
          </p:nvSpPr>
          <p:spPr>
            <a:xfrm>
              <a:off x="5796136" y="1880828"/>
              <a:ext cx="1080120" cy="828092"/>
            </a:xfrm>
            <a:prstGeom prst="wedgeEllipseCallout">
              <a:avLst>
                <a:gd name="adj1" fmla="val -83128"/>
                <a:gd name="adj2" fmla="val -26046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940152" y="1910153"/>
              <a:ext cx="10081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b="1" dirty="0" smtClean="0"/>
                <a:t>點選</a:t>
              </a:r>
              <a:r>
                <a:rPr lang="en-US" altLang="zh-TW" sz="2200" b="1" dirty="0" smtClean="0"/>
                <a:t/>
              </a:r>
              <a:br>
                <a:rPr lang="en-US" altLang="zh-TW" sz="2200" b="1" dirty="0" smtClean="0"/>
              </a:br>
              <a:r>
                <a:rPr lang="zh-TW" altLang="en-US" sz="2200" b="1" dirty="0" smtClean="0"/>
                <a:t>進入</a:t>
              </a:r>
              <a:endParaRPr lang="zh-TW" alt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912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971600" y="0"/>
            <a:ext cx="7193264" cy="9894498"/>
            <a:chOff x="971600" y="0"/>
            <a:chExt cx="7193264" cy="989449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4" r="30822" b="3815"/>
            <a:stretch/>
          </p:blipFill>
          <p:spPr bwMode="auto">
            <a:xfrm>
              <a:off x="971600" y="0"/>
              <a:ext cx="7193264" cy="9894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5707966" y="836712"/>
              <a:ext cx="376202" cy="216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939872" y="2456912"/>
              <a:ext cx="480000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3035872" y="2708936"/>
              <a:ext cx="384000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969563" y="3014564"/>
              <a:ext cx="480000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969563" y="3256964"/>
              <a:ext cx="480000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969563" y="3499364"/>
              <a:ext cx="480000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699912" y="3812411"/>
              <a:ext cx="1080000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794363" y="4054811"/>
              <a:ext cx="900000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971600" y="1196752"/>
            <a:ext cx="359663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691680" y="509540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A.</a:t>
            </a:r>
            <a:r>
              <a:rPr lang="zh-TW" altLang="en-US" b="1" dirty="0" smtClean="0">
                <a:solidFill>
                  <a:srgbClr val="FF0000"/>
                </a:solidFill>
              </a:rPr>
              <a:t>使用者的基本資訊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1196752"/>
            <a:ext cx="3520856" cy="3750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172400" y="1502339"/>
            <a:ext cx="360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B.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上傳與勾選開放時間公告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t="43017" r="30822" b="3815"/>
          <a:stretch/>
        </p:blipFill>
        <p:spPr bwMode="auto">
          <a:xfrm>
            <a:off x="971600" y="47885"/>
            <a:ext cx="7193264" cy="546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142585" y="692696"/>
            <a:ext cx="4022279" cy="3096344"/>
            <a:chOff x="4142585" y="692696"/>
            <a:chExt cx="4022279" cy="3096344"/>
          </a:xfrm>
        </p:grpSpPr>
        <p:sp>
          <p:nvSpPr>
            <p:cNvPr id="14" name="矩形 13"/>
            <p:cNvSpPr/>
            <p:nvPr/>
          </p:nvSpPr>
          <p:spPr>
            <a:xfrm>
              <a:off x="4644008" y="692696"/>
              <a:ext cx="3520856" cy="30963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42585" y="836712"/>
              <a:ext cx="4282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C.</a:t>
              </a:r>
              <a:br>
                <a:rPr lang="en-US" altLang="zh-TW" b="1" dirty="0" smtClean="0">
                  <a:solidFill>
                    <a:srgbClr val="FF0000"/>
                  </a:solidFill>
                </a:rPr>
              </a:br>
              <a:r>
                <a:rPr lang="zh-TW" altLang="en-US" b="1" dirty="0" smtClean="0">
                  <a:solidFill>
                    <a:srgbClr val="FF0000"/>
                  </a:solidFill>
                </a:rPr>
                <a:t>系統公告事項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843808" y="3933056"/>
            <a:ext cx="5321056" cy="576064"/>
            <a:chOff x="2843808" y="3933056"/>
            <a:chExt cx="5321056" cy="576064"/>
          </a:xfrm>
        </p:grpSpPr>
        <p:sp>
          <p:nvSpPr>
            <p:cNvPr id="15" name="矩形 14"/>
            <p:cNvSpPr/>
            <p:nvPr/>
          </p:nvSpPr>
          <p:spPr>
            <a:xfrm>
              <a:off x="4644008" y="3933056"/>
              <a:ext cx="3520856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843808" y="4016098"/>
              <a:ext cx="18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D.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學校公告事項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915817" y="4581128"/>
            <a:ext cx="5249047" cy="792088"/>
            <a:chOff x="2915817" y="4581128"/>
            <a:chExt cx="5249047" cy="792088"/>
          </a:xfrm>
        </p:grpSpPr>
        <p:sp>
          <p:nvSpPr>
            <p:cNvPr id="16" name="矩形 15"/>
            <p:cNvSpPr/>
            <p:nvPr/>
          </p:nvSpPr>
          <p:spPr>
            <a:xfrm>
              <a:off x="4644008" y="4581128"/>
              <a:ext cx="3520856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915817" y="4792506"/>
              <a:ext cx="18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E.</a:t>
              </a:r>
              <a:r>
                <a:rPr lang="zh-TW" altLang="en-US" b="1" dirty="0">
                  <a:solidFill>
                    <a:srgbClr val="FF0000"/>
                  </a:solidFill>
                </a:rPr>
                <a:t>系統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操作</a:t>
              </a:r>
              <a:r>
                <a:rPr lang="zh-TW" altLang="en-US" b="1" dirty="0">
                  <a:solidFill>
                    <a:srgbClr val="FF0000"/>
                  </a:solidFill>
                </a:rPr>
                <a:t>手冊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65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r="39265" b="66332"/>
          <a:stretch/>
        </p:blipFill>
        <p:spPr bwMode="auto">
          <a:xfrm>
            <a:off x="467543" y="692696"/>
            <a:ext cx="820018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直線圖說文字 2 6"/>
          <p:cNvSpPr/>
          <p:nvPr/>
        </p:nvSpPr>
        <p:spPr>
          <a:xfrm>
            <a:off x="5364088" y="2619114"/>
            <a:ext cx="2304256" cy="1313942"/>
          </a:xfrm>
          <a:prstGeom prst="borderCallout2">
            <a:avLst>
              <a:gd name="adj1" fmla="val 50696"/>
              <a:gd name="adj2" fmla="val -751"/>
              <a:gd name="adj3" fmla="val 23346"/>
              <a:gd name="adj4" fmla="val -24829"/>
              <a:gd name="adj5" fmla="val 22940"/>
              <a:gd name="adj6" fmla="val -35229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/>
              <a:t>此三項不須上傳至中央資料庫，為系統開發者給予一個空間讓學生方便存放。</a:t>
            </a:r>
            <a:endParaRPr lang="zh-TW" altLang="en-US" b="1" dirty="0"/>
          </a:p>
        </p:txBody>
      </p:sp>
      <p:sp>
        <p:nvSpPr>
          <p:cNvPr id="8" name="橢圓 7"/>
          <p:cNvSpPr/>
          <p:nvPr/>
        </p:nvSpPr>
        <p:spPr>
          <a:xfrm>
            <a:off x="2843808" y="2492896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6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0" y="153909"/>
            <a:ext cx="9178524" cy="5789691"/>
            <a:chOff x="0" y="153909"/>
            <a:chExt cx="9178524" cy="578969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40" t="9990" r="20804" b="23673"/>
            <a:stretch/>
          </p:blipFill>
          <p:spPr bwMode="auto">
            <a:xfrm>
              <a:off x="0" y="153909"/>
              <a:ext cx="9178524" cy="5789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群組 5"/>
            <p:cNvGrpSpPr/>
            <p:nvPr/>
          </p:nvGrpSpPr>
          <p:grpSpPr>
            <a:xfrm>
              <a:off x="31133" y="1916832"/>
              <a:ext cx="3384376" cy="720080"/>
              <a:chOff x="31133" y="1916832"/>
              <a:chExt cx="3384376" cy="72008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35496" y="2348880"/>
                <a:ext cx="2808312" cy="2880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文字方塊 4"/>
              <p:cNvSpPr txBox="1"/>
              <p:nvPr/>
            </p:nvSpPr>
            <p:spPr>
              <a:xfrm>
                <a:off x="31133" y="1916832"/>
                <a:ext cx="3384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FF0000"/>
                    </a:solidFill>
                  </a:rPr>
                  <a:t>此處提醒不會上傳至中央資料庫</a:t>
                </a:r>
                <a:endParaRPr lang="zh-TW" altLang="en-US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6588224" y="332657"/>
              <a:ext cx="720080" cy="216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62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r="38391" b="62851"/>
          <a:stretch/>
        </p:blipFill>
        <p:spPr bwMode="auto">
          <a:xfrm>
            <a:off x="468000" y="691200"/>
            <a:ext cx="8170231" cy="382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3995936" y="2996952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3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t="17129" r="21343"/>
          <a:stretch/>
        </p:blipFill>
        <p:spPr bwMode="auto">
          <a:xfrm>
            <a:off x="-36512" y="-99392"/>
            <a:ext cx="9109012" cy="722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35496" y="2218556"/>
            <a:ext cx="9036496" cy="1223708"/>
            <a:chOff x="0" y="2218556"/>
            <a:chExt cx="9036496" cy="1223708"/>
          </a:xfrm>
        </p:grpSpPr>
        <p:sp>
          <p:nvSpPr>
            <p:cNvPr id="4" name="矩形 3"/>
            <p:cNvSpPr/>
            <p:nvPr/>
          </p:nvSpPr>
          <p:spPr>
            <a:xfrm>
              <a:off x="0" y="2852936"/>
              <a:ext cx="9036496" cy="589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直線圖說文字 2 4"/>
            <p:cNvSpPr/>
            <p:nvPr/>
          </p:nvSpPr>
          <p:spPr>
            <a:xfrm>
              <a:off x="4860032" y="2218556"/>
              <a:ext cx="4176464" cy="490364"/>
            </a:xfrm>
            <a:prstGeom prst="borderCallout2">
              <a:avLst>
                <a:gd name="adj1" fmla="val 49616"/>
                <a:gd name="adj2" fmla="val -179"/>
                <a:gd name="adj3" fmla="val 50415"/>
                <a:gd name="adj4" fmla="val -11090"/>
                <a:gd name="adj5" fmla="val 124814"/>
                <a:gd name="adj6" fmla="val -1899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提醒上傳學期、開放時間以及件數。</a:t>
              </a:r>
              <a:endParaRPr lang="zh-TW" altLang="en-US" sz="2000" b="1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5496" y="2902418"/>
            <a:ext cx="9036496" cy="850590"/>
            <a:chOff x="35496" y="2902418"/>
            <a:chExt cx="9036496" cy="850590"/>
          </a:xfrm>
        </p:grpSpPr>
        <p:sp>
          <p:nvSpPr>
            <p:cNvPr id="8" name="矩形 7"/>
            <p:cNvSpPr/>
            <p:nvPr/>
          </p:nvSpPr>
          <p:spPr>
            <a:xfrm>
              <a:off x="35496" y="3501008"/>
              <a:ext cx="5400600" cy="2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直線圖說文字 2 9"/>
            <p:cNvSpPr/>
            <p:nvPr/>
          </p:nvSpPr>
          <p:spPr>
            <a:xfrm>
              <a:off x="3743400" y="2902418"/>
              <a:ext cx="5328592" cy="490364"/>
            </a:xfrm>
            <a:prstGeom prst="borderCallout2">
              <a:avLst>
                <a:gd name="adj1" fmla="val 49616"/>
                <a:gd name="adj2" fmla="val -179"/>
                <a:gd name="adj3" fmla="val 50415"/>
                <a:gd name="adj4" fmla="val -11090"/>
                <a:gd name="adj5" fmla="val 124814"/>
                <a:gd name="adj6" fmla="val -1899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上傳後，要記得點選「送出」，教師才能認證。</a:t>
              </a:r>
              <a:endParaRPr lang="zh-TW" altLang="en-US" sz="2000" b="1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5496" y="2521140"/>
            <a:ext cx="9037004" cy="1987980"/>
            <a:chOff x="35496" y="2521140"/>
            <a:chExt cx="9037004" cy="1987980"/>
          </a:xfrm>
        </p:grpSpPr>
        <p:sp>
          <p:nvSpPr>
            <p:cNvPr id="11" name="矩形 10"/>
            <p:cNvSpPr/>
            <p:nvPr/>
          </p:nvSpPr>
          <p:spPr>
            <a:xfrm>
              <a:off x="35496" y="3753008"/>
              <a:ext cx="5400600" cy="756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直線圖說文字 2 12"/>
            <p:cNvSpPr/>
            <p:nvPr/>
          </p:nvSpPr>
          <p:spPr>
            <a:xfrm>
              <a:off x="3959932" y="2521140"/>
              <a:ext cx="5112568" cy="993132"/>
            </a:xfrm>
            <a:prstGeom prst="borderCallout2">
              <a:avLst>
                <a:gd name="adj1" fmla="val 49616"/>
                <a:gd name="adj2" fmla="val -179"/>
                <a:gd name="adj3" fmla="val 50415"/>
                <a:gd name="adj4" fmla="val -11090"/>
                <a:gd name="adj5" fmla="val 124814"/>
                <a:gd name="adj6" fmla="val -1899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000" b="1" dirty="0" smtClean="0"/>
                <a:t>「</a:t>
              </a:r>
              <a:r>
                <a:rPr lang="zh-TW" altLang="en-US" sz="2000" b="1" dirty="0"/>
                <a:t>已認證成功</a:t>
              </a:r>
              <a:r>
                <a:rPr lang="zh-TW" altLang="en-US" sz="2000" b="1" dirty="0" smtClean="0"/>
                <a:t>」的學習成果不能刪除，</a:t>
              </a:r>
              <a:r>
                <a:rPr lang="en-US" altLang="zh-TW" sz="2000" b="1" dirty="0" smtClean="0"/>
                <a:t/>
              </a:r>
              <a:br>
                <a:rPr lang="en-US" altLang="zh-TW" sz="2000" b="1" dirty="0" smtClean="0"/>
              </a:br>
              <a:r>
                <a:rPr lang="zh-TW" altLang="en-US" sz="2000" b="1" dirty="0" smtClean="0"/>
                <a:t>只有「未送出」、「認證失敗」的學習成果</a:t>
              </a:r>
              <a:r>
                <a:rPr lang="en-US" altLang="zh-TW" sz="2000" b="1" dirty="0" smtClean="0"/>
                <a:t/>
              </a:r>
              <a:br>
                <a:rPr lang="en-US" altLang="zh-TW" sz="2000" b="1" dirty="0" smtClean="0"/>
              </a:br>
              <a:r>
                <a:rPr lang="zh-TW" altLang="en-US" sz="2000" b="1" dirty="0" smtClean="0"/>
                <a:t>可做修改或刪除。</a:t>
              </a:r>
              <a:endParaRPr lang="zh-TW" altLang="en-US" sz="2000" b="1" dirty="0"/>
            </a:p>
          </p:txBody>
        </p:sp>
      </p:grpSp>
      <p:pic>
        <p:nvPicPr>
          <p:cNvPr id="15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971600" y="5085184"/>
            <a:ext cx="792088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827584" y="6158120"/>
            <a:ext cx="108012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2123728" y="5093584"/>
            <a:ext cx="602846" cy="1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2123728" y="6158120"/>
            <a:ext cx="602846" cy="1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971600" y="510667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</a:rPr>
              <a:t>課程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zh-TW" alt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1600" y="623930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</a:rPr>
              <a:t>課程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zh-TW" alt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029107" y="513744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accent2">
                    <a:lumMod val="50000"/>
                  </a:schemeClr>
                </a:solidFill>
              </a:rPr>
              <a:t>教師甲</a:t>
            </a:r>
            <a:endParaRPr lang="zh-TW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038360" y="622063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accent2">
                    <a:lumMod val="50000"/>
                  </a:schemeClr>
                </a:solidFill>
              </a:rPr>
              <a:t>教師乙</a:t>
            </a:r>
            <a:endParaRPr lang="zh-TW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5939644" y="4668524"/>
            <a:ext cx="3024844" cy="2189476"/>
            <a:chOff x="5939644" y="4668524"/>
            <a:chExt cx="3024844" cy="2189476"/>
          </a:xfrm>
        </p:grpSpPr>
        <p:sp>
          <p:nvSpPr>
            <p:cNvPr id="23" name="矩形 22"/>
            <p:cNvSpPr/>
            <p:nvPr/>
          </p:nvSpPr>
          <p:spPr>
            <a:xfrm>
              <a:off x="8316416" y="5373216"/>
              <a:ext cx="648072" cy="14847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直線圖說文字 2 23"/>
            <p:cNvSpPr/>
            <p:nvPr/>
          </p:nvSpPr>
          <p:spPr>
            <a:xfrm>
              <a:off x="5939644" y="4668524"/>
              <a:ext cx="2088232" cy="622811"/>
            </a:xfrm>
            <a:prstGeom prst="borderCallout2">
              <a:avLst>
                <a:gd name="adj1" fmla="val 49222"/>
                <a:gd name="adj2" fmla="val 99485"/>
                <a:gd name="adj3" fmla="val 49222"/>
                <a:gd name="adj4" fmla="val 119655"/>
                <a:gd name="adj5" fmla="val 111115"/>
                <a:gd name="adj6" fmla="val 128073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按</a:t>
              </a:r>
              <a:r>
                <a:rPr lang="en-US" altLang="zh-TW" dirty="0" smtClean="0"/>
                <a:t>【</a:t>
              </a:r>
              <a:r>
                <a:rPr lang="zh-TW" altLang="en-US" dirty="0" smtClean="0"/>
                <a:t>新增</a:t>
              </a:r>
              <a:r>
                <a:rPr lang="en-US" altLang="zh-TW" dirty="0" smtClean="0"/>
                <a:t>】</a:t>
              </a:r>
              <a:r>
                <a:rPr lang="zh-TW" altLang="en-US" dirty="0" smtClean="0"/>
                <a:t>可上傳該課程之學習成果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8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t="6541" r="38342" b="56522"/>
          <a:stretch/>
        </p:blipFill>
        <p:spPr bwMode="auto">
          <a:xfrm>
            <a:off x="468000" y="692696"/>
            <a:ext cx="8153342" cy="379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4932040" y="242638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2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6476" r="21338"/>
          <a:stretch/>
        </p:blipFill>
        <p:spPr bwMode="auto">
          <a:xfrm>
            <a:off x="35496" y="-35007"/>
            <a:ext cx="10070916" cy="80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7020272" cy="90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直線圖說文字 1 4"/>
            <p:cNvSpPr/>
            <p:nvPr/>
          </p:nvSpPr>
          <p:spPr>
            <a:xfrm>
              <a:off x="7343800" y="83164"/>
              <a:ext cx="1800200" cy="742392"/>
            </a:xfrm>
            <a:prstGeom prst="borderCallout1">
              <a:avLst>
                <a:gd name="adj1" fmla="val 48961"/>
                <a:gd name="adj2" fmla="val -165"/>
                <a:gd name="adj3" fmla="val 48591"/>
                <a:gd name="adj4" fmla="val -17728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dirty="0" smtClean="0"/>
                <a:t>可選擇要上傳的多元表現類型</a:t>
              </a:r>
              <a:endParaRPr lang="zh-TW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0" y="892792"/>
            <a:ext cx="3683203" cy="391895"/>
            <a:chOff x="0" y="892792"/>
            <a:chExt cx="3683203" cy="391895"/>
          </a:xfrm>
        </p:grpSpPr>
        <p:sp>
          <p:nvSpPr>
            <p:cNvPr id="6" name="矩形 5"/>
            <p:cNvSpPr/>
            <p:nvPr/>
          </p:nvSpPr>
          <p:spPr>
            <a:xfrm>
              <a:off x="0" y="908720"/>
              <a:ext cx="1691680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直線圖說文字 1 8"/>
            <p:cNvSpPr/>
            <p:nvPr/>
          </p:nvSpPr>
          <p:spPr>
            <a:xfrm>
              <a:off x="2099027" y="892792"/>
              <a:ext cx="1584176" cy="391895"/>
            </a:xfrm>
            <a:prstGeom prst="borderCallout1">
              <a:avLst>
                <a:gd name="adj1" fmla="val 48961"/>
                <a:gd name="adj2" fmla="val -165"/>
                <a:gd name="adj3" fmla="val 49753"/>
                <a:gd name="adj4" fmla="val -25475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dirty="0" smtClean="0"/>
                <a:t>現選擇的類型</a:t>
              </a:r>
              <a:endParaRPr lang="zh-TW" altLang="en-US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5496" y="2218556"/>
            <a:ext cx="9108504" cy="1066428"/>
            <a:chOff x="35496" y="2218556"/>
            <a:chExt cx="9108504" cy="1066428"/>
          </a:xfrm>
        </p:grpSpPr>
        <p:sp>
          <p:nvSpPr>
            <p:cNvPr id="11" name="矩形 10"/>
            <p:cNvSpPr/>
            <p:nvPr/>
          </p:nvSpPr>
          <p:spPr>
            <a:xfrm>
              <a:off x="35496" y="2852936"/>
              <a:ext cx="9108504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直線圖說文字 2 12"/>
            <p:cNvSpPr/>
            <p:nvPr/>
          </p:nvSpPr>
          <p:spPr>
            <a:xfrm>
              <a:off x="4895528" y="2218556"/>
              <a:ext cx="4176464" cy="490364"/>
            </a:xfrm>
            <a:prstGeom prst="borderCallout2">
              <a:avLst>
                <a:gd name="adj1" fmla="val 49616"/>
                <a:gd name="adj2" fmla="val -179"/>
                <a:gd name="adj3" fmla="val 50415"/>
                <a:gd name="adj4" fmla="val -11090"/>
                <a:gd name="adj5" fmla="val 124814"/>
                <a:gd name="adj6" fmla="val -1899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提醒上傳學期、開放時間以及件數。</a:t>
              </a:r>
              <a:endParaRPr lang="zh-TW" altLang="en-US" sz="2000" b="1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5496" y="3429000"/>
            <a:ext cx="7920880" cy="3429000"/>
            <a:chOff x="35496" y="3429000"/>
            <a:chExt cx="7920880" cy="3429000"/>
          </a:xfrm>
        </p:grpSpPr>
        <p:sp>
          <p:nvSpPr>
            <p:cNvPr id="14" name="矩形 13"/>
            <p:cNvSpPr/>
            <p:nvPr/>
          </p:nvSpPr>
          <p:spPr>
            <a:xfrm>
              <a:off x="35496" y="3429000"/>
              <a:ext cx="5184576" cy="3429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直線圖說文字 1 15"/>
            <p:cNvSpPr/>
            <p:nvPr/>
          </p:nvSpPr>
          <p:spPr>
            <a:xfrm>
              <a:off x="5615432" y="3789040"/>
              <a:ext cx="2340944" cy="742392"/>
            </a:xfrm>
            <a:prstGeom prst="borderCallout1">
              <a:avLst>
                <a:gd name="adj1" fmla="val 48961"/>
                <a:gd name="adj2" fmla="val -165"/>
                <a:gd name="adj3" fmla="val 48591"/>
                <a:gd name="adj4" fmla="val -17728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dirty="0"/>
                <a:t>輸入</a:t>
              </a:r>
              <a:r>
                <a:rPr lang="zh-TW" altLang="en-US" dirty="0" smtClean="0"/>
                <a:t>要</a:t>
              </a:r>
              <a:r>
                <a:rPr lang="zh-TW" altLang="en-US" dirty="0"/>
                <a:t>上傳</a:t>
              </a:r>
              <a:r>
                <a:rPr lang="zh-TW" altLang="en-US" dirty="0" smtClean="0"/>
                <a:t>的內容後，再點選</a:t>
              </a:r>
              <a:r>
                <a:rPr lang="en-US" altLang="zh-TW" dirty="0" smtClean="0"/>
                <a:t>【</a:t>
              </a:r>
              <a:r>
                <a:rPr lang="zh-TW" altLang="en-US" dirty="0" smtClean="0"/>
                <a:t>送出</a:t>
              </a:r>
              <a:r>
                <a:rPr lang="en-US" altLang="zh-TW" dirty="0" smtClean="0"/>
                <a:t>】</a:t>
              </a:r>
              <a:r>
                <a:rPr lang="zh-TW" altLang="en-US" dirty="0" smtClean="0"/>
                <a:t>。</a:t>
              </a:r>
              <a:endParaRPr lang="en-US" altLang="zh-TW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96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一、目的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二、內容項目介紹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三、如何上傳至校內平台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四、如何勾選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五、如何查看提交紀錄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96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操作教學：如何勾選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06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1" r="38292" b="63069"/>
          <a:stretch/>
        </p:blipFill>
        <p:spPr bwMode="auto">
          <a:xfrm>
            <a:off x="468000" y="691200"/>
            <a:ext cx="8153706" cy="379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3995936" y="3284984"/>
            <a:ext cx="14401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4" t="18711" r="21375"/>
          <a:stretch/>
        </p:blipFill>
        <p:spPr bwMode="auto">
          <a:xfrm>
            <a:off x="72511" y="-1079"/>
            <a:ext cx="8952997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3" b="27120"/>
          <a:stretch/>
        </p:blipFill>
        <p:spPr>
          <a:xfrm>
            <a:off x="72511" y="2372133"/>
            <a:ext cx="8963985" cy="1689434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2504547" y="3275187"/>
            <a:ext cx="4112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72511" y="4211713"/>
            <a:ext cx="8947323" cy="2654273"/>
            <a:chOff x="72511" y="4211713"/>
            <a:chExt cx="8947323" cy="265427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1" y="4211713"/>
              <a:ext cx="8947323" cy="2654273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091889" y="5229200"/>
              <a:ext cx="411269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110552" y="5661248"/>
              <a:ext cx="411269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1904917" y="3275187"/>
            <a:ext cx="4112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1547664" y="5227210"/>
            <a:ext cx="4112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1547664" y="5670337"/>
            <a:ext cx="4112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5220072" y="3275187"/>
            <a:ext cx="4112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5631341" y="5225220"/>
            <a:ext cx="4112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5633984" y="5677436"/>
            <a:ext cx="4112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72511" y="0"/>
            <a:ext cx="7523825" cy="413956"/>
            <a:chOff x="72511" y="0"/>
            <a:chExt cx="7523825" cy="413956"/>
          </a:xfrm>
        </p:grpSpPr>
        <p:sp>
          <p:nvSpPr>
            <p:cNvPr id="10" name="矩形 9"/>
            <p:cNvSpPr/>
            <p:nvPr/>
          </p:nvSpPr>
          <p:spPr>
            <a:xfrm>
              <a:off x="72511" y="0"/>
              <a:ext cx="4476498" cy="404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572000" y="44624"/>
              <a:ext cx="302433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提醒現勾選年度與勾選時間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2511" y="2348880"/>
            <a:ext cx="8947323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131840" y="3221161"/>
            <a:ext cx="504056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79512" y="3221161"/>
            <a:ext cx="288032" cy="306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39551" y="3212975"/>
            <a:ext cx="288033" cy="314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5496" y="1988840"/>
            <a:ext cx="611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A.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511" y="4211713"/>
            <a:ext cx="8947323" cy="2097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35496" y="4149080"/>
            <a:ext cx="395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B.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27" name="直線圖說文字 2 26"/>
          <p:cNvSpPr/>
          <p:nvPr/>
        </p:nvSpPr>
        <p:spPr>
          <a:xfrm>
            <a:off x="2297523" y="1393567"/>
            <a:ext cx="6162909" cy="936104"/>
          </a:xfrm>
          <a:prstGeom prst="borderCallout2">
            <a:avLst>
              <a:gd name="adj1" fmla="val 49160"/>
              <a:gd name="adj2" fmla="val -75"/>
              <a:gd name="adj3" fmla="val 49160"/>
              <a:gd name="adj4" fmla="val -9388"/>
              <a:gd name="adj5" fmla="val 100520"/>
              <a:gd name="adj6" fmla="val -1377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認證成功才可勾選。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須於開放勾選的時間內做勾選，並且為所設定之學年課程。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3.</a:t>
            </a:r>
            <a:r>
              <a:rPr lang="zh-TW" altLang="en-US" dirty="0" smtClean="0"/>
              <a:t>在</a:t>
            </a:r>
            <a:r>
              <a:rPr lang="en-US" altLang="zh-TW" dirty="0" smtClean="0"/>
              <a:t>A</a:t>
            </a:r>
            <a:r>
              <a:rPr lang="zh-TW" altLang="en-US" dirty="0" smtClean="0"/>
              <a:t>區選擇勾選後，該項目會移至</a:t>
            </a:r>
            <a:r>
              <a:rPr lang="en-US" altLang="zh-TW" dirty="0" smtClean="0"/>
              <a:t>B</a:t>
            </a:r>
            <a:r>
              <a:rPr lang="zh-TW" altLang="en-US" dirty="0" smtClean="0"/>
              <a:t>區。</a:t>
            </a:r>
            <a:endParaRPr lang="zh-TW" altLang="en-US" dirty="0"/>
          </a:p>
        </p:txBody>
      </p:sp>
      <p:sp>
        <p:nvSpPr>
          <p:cNvPr id="28" name="橢圓 27"/>
          <p:cNvSpPr/>
          <p:nvPr/>
        </p:nvSpPr>
        <p:spPr>
          <a:xfrm>
            <a:off x="233012" y="6314180"/>
            <a:ext cx="594572" cy="314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直線圖說文字 2 28"/>
          <p:cNvSpPr/>
          <p:nvPr/>
        </p:nvSpPr>
        <p:spPr>
          <a:xfrm>
            <a:off x="1115616" y="5543709"/>
            <a:ext cx="3744416" cy="770471"/>
          </a:xfrm>
          <a:prstGeom prst="borderCallout2">
            <a:avLst>
              <a:gd name="adj1" fmla="val 49160"/>
              <a:gd name="adj2" fmla="val -75"/>
              <a:gd name="adj3" fmla="val 49160"/>
              <a:gd name="adj4" fmla="val -9388"/>
              <a:gd name="adj5" fmla="val 100520"/>
              <a:gd name="adj6" fmla="val -1377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勾選數量</a:t>
            </a:r>
            <a:r>
              <a:rPr lang="en-US" altLang="zh-TW" dirty="0" smtClean="0"/>
              <a:t>/</a:t>
            </a:r>
            <a:r>
              <a:rPr lang="zh-TW" altLang="en-US" dirty="0" smtClean="0"/>
              <a:t>可勾選數量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每學年上限</a:t>
            </a:r>
            <a:r>
              <a:rPr lang="en-US" altLang="zh-TW" dirty="0" smtClean="0"/>
              <a:t>6</a:t>
            </a:r>
            <a:r>
              <a:rPr lang="zh-TW" altLang="en-US" dirty="0" smtClean="0"/>
              <a:t>件為國教署訂定之。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0" name="橢圓 29"/>
          <p:cNvSpPr/>
          <p:nvPr/>
        </p:nvSpPr>
        <p:spPr>
          <a:xfrm>
            <a:off x="2483768" y="6525344"/>
            <a:ext cx="576064" cy="394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直線圖說文字 2 30"/>
          <p:cNvSpPr/>
          <p:nvPr/>
        </p:nvSpPr>
        <p:spPr>
          <a:xfrm>
            <a:off x="3275856" y="5754873"/>
            <a:ext cx="4320480" cy="770471"/>
          </a:xfrm>
          <a:prstGeom prst="borderCallout2">
            <a:avLst>
              <a:gd name="adj1" fmla="val 49160"/>
              <a:gd name="adj2" fmla="val -75"/>
              <a:gd name="adj3" fmla="val 49160"/>
              <a:gd name="adj4" fmla="val -9388"/>
              <a:gd name="adj5" fmla="val 100520"/>
              <a:gd name="adj6" fmla="val -1377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確認後要點選</a:t>
            </a:r>
            <a:r>
              <a:rPr lang="en-US" altLang="zh-TW" dirty="0" smtClean="0"/>
              <a:t>【</a:t>
            </a:r>
            <a:r>
              <a:rPr lang="zh-TW" altLang="en-US" dirty="0" smtClean="0"/>
              <a:t>送出</a:t>
            </a:r>
            <a:r>
              <a:rPr lang="en-US" altLang="zh-TW" dirty="0" smtClean="0"/>
              <a:t>】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送出後就無法重新選擇欲提交之課程成果。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32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t="6541" r="38342" b="56522"/>
          <a:stretch/>
        </p:blipFill>
        <p:spPr bwMode="auto">
          <a:xfrm>
            <a:off x="468000" y="692696"/>
            <a:ext cx="8153342" cy="379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5004048" y="278092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3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 t="17308" r="20843" b="9154"/>
          <a:stretch/>
        </p:blipFill>
        <p:spPr bwMode="auto">
          <a:xfrm>
            <a:off x="35699" y="105235"/>
            <a:ext cx="9288829" cy="649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35699" y="61099"/>
            <a:ext cx="6192485" cy="413956"/>
            <a:chOff x="72511" y="0"/>
            <a:chExt cx="6192485" cy="413956"/>
          </a:xfrm>
        </p:grpSpPr>
        <p:sp>
          <p:nvSpPr>
            <p:cNvPr id="6" name="矩形 5"/>
            <p:cNvSpPr/>
            <p:nvPr/>
          </p:nvSpPr>
          <p:spPr>
            <a:xfrm>
              <a:off x="72511" y="0"/>
              <a:ext cx="4476498" cy="404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572000" y="44624"/>
              <a:ext cx="169299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提醒勾選時間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5699" y="2400069"/>
            <a:ext cx="9108301" cy="2973148"/>
            <a:chOff x="35699" y="2400069"/>
            <a:chExt cx="9108301" cy="2973148"/>
          </a:xfrm>
        </p:grpSpPr>
        <p:sp>
          <p:nvSpPr>
            <p:cNvPr id="8" name="矩形 7"/>
            <p:cNvSpPr/>
            <p:nvPr/>
          </p:nvSpPr>
          <p:spPr>
            <a:xfrm>
              <a:off x="35699" y="3351293"/>
              <a:ext cx="9108301" cy="20219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154800" y="4263223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直線圖說文字 2 9"/>
            <p:cNvSpPr/>
            <p:nvPr/>
          </p:nvSpPr>
          <p:spPr>
            <a:xfrm>
              <a:off x="2591272" y="2400069"/>
              <a:ext cx="6552728" cy="936104"/>
            </a:xfrm>
            <a:prstGeom prst="borderCallout2">
              <a:avLst>
                <a:gd name="adj1" fmla="val 50695"/>
                <a:gd name="adj2" fmla="val 92"/>
                <a:gd name="adj3" fmla="val 50120"/>
                <a:gd name="adj4" fmla="val -10480"/>
                <a:gd name="adj5" fmla="val 100520"/>
                <a:gd name="adj6" fmla="val -21128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已上傳的多元表現資料會出現在該類別底下。</a:t>
              </a:r>
              <a:r>
                <a:rPr lang="en-US" altLang="zh-TW" dirty="0" smtClean="0"/>
                <a:t/>
              </a:r>
              <a:br>
                <a:rPr lang="en-US" altLang="zh-TW" dirty="0" smtClean="0"/>
              </a:br>
              <a:r>
                <a:rPr lang="en-US" altLang="zh-TW" dirty="0" smtClean="0"/>
                <a:t>2.</a:t>
              </a:r>
              <a:r>
                <a:rPr lang="zh-TW" altLang="en-US" dirty="0" smtClean="0"/>
                <a:t>點選</a:t>
              </a:r>
              <a:r>
                <a:rPr lang="en-US" altLang="zh-TW" dirty="0" smtClean="0"/>
                <a:t>【</a:t>
              </a:r>
              <a:r>
                <a:rPr lang="zh-TW" altLang="en-US" dirty="0" smtClean="0"/>
                <a:t>勾選</a:t>
              </a:r>
              <a:r>
                <a:rPr lang="en-US" altLang="zh-TW" dirty="0" smtClean="0"/>
                <a:t>】</a:t>
              </a:r>
              <a:r>
                <a:rPr lang="zh-TW" altLang="en-US" dirty="0" smtClean="0"/>
                <a:t>後，該項會移至底下「已勾選多元表現」區域。</a:t>
              </a:r>
              <a:endParaRPr lang="en-US" altLang="zh-TW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6223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5" t="4343" r="20705" b="22861"/>
          <a:stretch/>
        </p:blipFill>
        <p:spPr bwMode="auto">
          <a:xfrm>
            <a:off x="36000" y="104400"/>
            <a:ext cx="9288000" cy="64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6000" y="104400"/>
            <a:ext cx="9216520" cy="6636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220072" y="1052736"/>
            <a:ext cx="2232248" cy="64633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每一類別的多元表現都會顯示。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689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9" t="11347" r="20871" b="7313"/>
          <a:stretch/>
        </p:blipFill>
        <p:spPr bwMode="auto">
          <a:xfrm>
            <a:off x="36000" y="104400"/>
            <a:ext cx="9288000" cy="64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36000" y="2420888"/>
            <a:ext cx="9216520" cy="2448272"/>
            <a:chOff x="36000" y="2420888"/>
            <a:chExt cx="9216520" cy="2448272"/>
          </a:xfrm>
        </p:grpSpPr>
        <p:sp>
          <p:nvSpPr>
            <p:cNvPr id="4" name="矩形 3"/>
            <p:cNvSpPr/>
            <p:nvPr/>
          </p:nvSpPr>
          <p:spPr>
            <a:xfrm>
              <a:off x="36000" y="3501008"/>
              <a:ext cx="9216520" cy="1368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直線圖說文字 2 4"/>
            <p:cNvSpPr/>
            <p:nvPr/>
          </p:nvSpPr>
          <p:spPr>
            <a:xfrm>
              <a:off x="3563888" y="2420888"/>
              <a:ext cx="4536504" cy="1000920"/>
            </a:xfrm>
            <a:prstGeom prst="borderCallout2">
              <a:avLst>
                <a:gd name="adj1" fmla="val 48914"/>
                <a:gd name="adj2" fmla="val -727"/>
                <a:gd name="adj3" fmla="val 49777"/>
                <a:gd name="adj4" fmla="val -17428"/>
                <a:gd name="adj5" fmla="val 109053"/>
                <a:gd name="adj6" fmla="val -28222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校內幹部學生無須勾選，但要檢查內容是否正確，有問題要去詢問訓育組以修改資料。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6000" y="4373868"/>
            <a:ext cx="9216520" cy="2151476"/>
            <a:chOff x="36000" y="4373868"/>
            <a:chExt cx="9216520" cy="2151476"/>
          </a:xfrm>
        </p:grpSpPr>
        <p:sp>
          <p:nvSpPr>
            <p:cNvPr id="7" name="矩形 6"/>
            <p:cNvSpPr/>
            <p:nvPr/>
          </p:nvSpPr>
          <p:spPr>
            <a:xfrm>
              <a:off x="36000" y="4941168"/>
              <a:ext cx="9216520" cy="15841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直線圖說文字 2 7"/>
            <p:cNvSpPr/>
            <p:nvPr/>
          </p:nvSpPr>
          <p:spPr>
            <a:xfrm>
              <a:off x="3596488" y="4373868"/>
              <a:ext cx="4392488" cy="504056"/>
            </a:xfrm>
            <a:prstGeom prst="borderCallout2">
              <a:avLst>
                <a:gd name="adj1" fmla="val 47844"/>
                <a:gd name="adj2" fmla="val -477"/>
                <a:gd name="adj3" fmla="val 49555"/>
                <a:gd name="adj4" fmla="val -9204"/>
                <a:gd name="adj5" fmla="val 114212"/>
                <a:gd name="adj6" fmla="val -20351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在前面有勾選的項目，會出現在此部分。</a:t>
              </a:r>
              <a:endParaRPr lang="zh-TW" altLang="en-US" dirty="0"/>
            </a:p>
          </p:txBody>
        </p:sp>
      </p:grpSp>
      <p:sp>
        <p:nvSpPr>
          <p:cNvPr id="10" name="橢圓 9"/>
          <p:cNvSpPr/>
          <p:nvPr/>
        </p:nvSpPr>
        <p:spPr>
          <a:xfrm>
            <a:off x="219096" y="5871329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直線圖說文字 2 11"/>
          <p:cNvSpPr/>
          <p:nvPr/>
        </p:nvSpPr>
        <p:spPr>
          <a:xfrm>
            <a:off x="1259632" y="5138144"/>
            <a:ext cx="3744416" cy="770471"/>
          </a:xfrm>
          <a:prstGeom prst="borderCallout2">
            <a:avLst>
              <a:gd name="adj1" fmla="val 49160"/>
              <a:gd name="adj2" fmla="val -75"/>
              <a:gd name="adj3" fmla="val 49160"/>
              <a:gd name="adj4" fmla="val -9388"/>
              <a:gd name="adj5" fmla="val 100520"/>
              <a:gd name="adj6" fmla="val -1377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勾選數量</a:t>
            </a:r>
            <a:r>
              <a:rPr lang="en-US" altLang="zh-TW" dirty="0" smtClean="0"/>
              <a:t>/</a:t>
            </a:r>
            <a:r>
              <a:rPr lang="zh-TW" altLang="en-US" dirty="0" smtClean="0"/>
              <a:t>可勾選數量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每學年上限</a:t>
            </a:r>
            <a:r>
              <a:rPr lang="en-US" altLang="zh-TW" dirty="0" smtClean="0"/>
              <a:t>10</a:t>
            </a:r>
            <a:r>
              <a:rPr lang="zh-TW" altLang="en-US" dirty="0" smtClean="0"/>
              <a:t>件為國教署訂定之。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2483768" y="6021288"/>
            <a:ext cx="720080" cy="437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線圖說文字 2 13"/>
          <p:cNvSpPr/>
          <p:nvPr/>
        </p:nvSpPr>
        <p:spPr>
          <a:xfrm>
            <a:off x="3563888" y="5251871"/>
            <a:ext cx="4320480" cy="770471"/>
          </a:xfrm>
          <a:prstGeom prst="borderCallout2">
            <a:avLst>
              <a:gd name="adj1" fmla="val 49160"/>
              <a:gd name="adj2" fmla="val -75"/>
              <a:gd name="adj3" fmla="val 49160"/>
              <a:gd name="adj4" fmla="val -9388"/>
              <a:gd name="adj5" fmla="val 100520"/>
              <a:gd name="adj6" fmla="val -1377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確認後要點選</a:t>
            </a:r>
            <a:r>
              <a:rPr lang="en-US" altLang="zh-TW" dirty="0" smtClean="0"/>
              <a:t>【</a:t>
            </a:r>
            <a:r>
              <a:rPr lang="zh-TW" altLang="en-US" dirty="0" smtClean="0"/>
              <a:t>送出</a:t>
            </a:r>
            <a:r>
              <a:rPr lang="en-US" altLang="zh-TW" dirty="0" smtClean="0"/>
              <a:t>】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送出後就無法重新選擇欲提交之多元表現。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7929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操作</a:t>
            </a:r>
            <a:r>
              <a:rPr lang="zh-TW" altLang="en-US" dirty="0"/>
              <a:t>教學</a:t>
            </a:r>
            <a:r>
              <a:rPr lang="zh-TW" altLang="en-US" dirty="0" smtClean="0"/>
              <a:t>：如何查看提交紀錄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25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r="38180" b="63024"/>
          <a:stretch/>
        </p:blipFill>
        <p:spPr bwMode="auto">
          <a:xfrm>
            <a:off x="468000" y="691200"/>
            <a:ext cx="8139725" cy="380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5940152" y="2420888"/>
            <a:ext cx="19442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1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15526" r="23797" b="9257"/>
          <a:stretch/>
        </p:blipFill>
        <p:spPr bwMode="auto">
          <a:xfrm>
            <a:off x="323528" y="41866"/>
            <a:ext cx="8424936" cy="669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23528" y="41866"/>
            <a:ext cx="8352928" cy="6696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156176" y="819409"/>
            <a:ext cx="2232248" cy="92333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可在此觀看各學年課程學習成果的狀態數量分別為何。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23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學習歷程檔案目的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展現個人特色和適性學習軌跡，呈現學生多元表現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透過學習歷程檔案的累積，完成個人升學備審資料。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59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r="38180" b="63024"/>
          <a:stretch/>
        </p:blipFill>
        <p:spPr bwMode="auto">
          <a:xfrm>
            <a:off x="468000" y="691200"/>
            <a:ext cx="8139725" cy="380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5868144" y="2780928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8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15747" r="23820" b="5661"/>
          <a:stretch/>
        </p:blipFill>
        <p:spPr bwMode="auto">
          <a:xfrm>
            <a:off x="540000" y="115200"/>
            <a:ext cx="8064000" cy="67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40000" y="115200"/>
            <a:ext cx="8064000" cy="671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012160" y="1484784"/>
            <a:ext cx="2232248" cy="64633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可在此觀看多元表現的狀態與數量。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4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學習歷程檔案內容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基本資料</a:t>
            </a:r>
            <a:endParaRPr lang="en-US" altLang="zh-TW" dirty="0" smtClean="0"/>
          </a:p>
          <a:p>
            <a:pPr lvl="1"/>
            <a:r>
              <a:rPr lang="zh-TW" altLang="en-US" dirty="0"/>
              <a:t>學籍</a:t>
            </a:r>
            <a:r>
              <a:rPr lang="zh-TW" altLang="en-US" dirty="0" smtClean="0"/>
              <a:t>資料、班級及社團幹部紀錄</a:t>
            </a:r>
            <a:endParaRPr lang="en-US" altLang="zh-TW" dirty="0" smtClean="0"/>
          </a:p>
          <a:p>
            <a:r>
              <a:rPr lang="zh-TW" altLang="en-US" dirty="0"/>
              <a:t>修課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pPr lvl="1"/>
            <a:r>
              <a:rPr lang="zh-TW" altLang="en-US" dirty="0"/>
              <a:t>學業</a:t>
            </a:r>
            <a:r>
              <a:rPr lang="zh-TW" altLang="en-US" dirty="0" smtClean="0"/>
              <a:t>成績、課程諮詢紀錄</a:t>
            </a:r>
            <a:endParaRPr lang="en-US" altLang="zh-TW" dirty="0" smtClean="0"/>
          </a:p>
          <a:p>
            <a:r>
              <a:rPr lang="zh-TW" altLang="en-US" b="1" dirty="0"/>
              <a:t>課程學習</a:t>
            </a:r>
            <a:r>
              <a:rPr lang="zh-TW" altLang="en-US" b="1" dirty="0" smtClean="0"/>
              <a:t>成果</a:t>
            </a:r>
            <a:endParaRPr lang="en-US" altLang="zh-TW" b="1" dirty="0" smtClean="0"/>
          </a:p>
          <a:p>
            <a:pPr lvl="1"/>
            <a:r>
              <a:rPr lang="zh-TW" altLang="en-US" dirty="0"/>
              <a:t>修課</a:t>
            </a:r>
            <a:r>
              <a:rPr lang="zh-TW" altLang="en-US" dirty="0" smtClean="0"/>
              <a:t>產出之作業、作品及其他學習成果，</a:t>
            </a:r>
            <a:r>
              <a:rPr lang="zh-TW" altLang="en-US" dirty="0" smtClean="0">
                <a:solidFill>
                  <a:srgbClr val="FF0000"/>
                </a:solidFill>
              </a:rPr>
              <a:t>並經任課教師認證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經認證成功後的學習成果</a:t>
            </a:r>
            <a:r>
              <a:rPr lang="zh-TW" altLang="en-US" u="sng" dirty="0" smtClean="0"/>
              <a:t>無法刪除</a:t>
            </a:r>
            <a:endParaRPr lang="en-US" altLang="zh-TW" u="sng" dirty="0"/>
          </a:p>
          <a:p>
            <a:r>
              <a:rPr lang="zh-TW" altLang="en-US" b="1" dirty="0" smtClean="0"/>
              <a:t>多元表現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10772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多元表現具體可上傳內容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37036"/>
              </p:ext>
            </p:extLst>
          </p:nvPr>
        </p:nvGraphicFramePr>
        <p:xfrm>
          <a:off x="446856" y="1268760"/>
          <a:ext cx="8229600" cy="558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xmlns="" val="2563387182"/>
                    </a:ext>
                  </a:extLst>
                </a:gridCol>
                <a:gridCol w="6059016">
                  <a:extLst>
                    <a:ext uri="{9D8B030D-6E8A-4147-A177-3AD203B41FA5}">
                      <a16:colId xmlns:a16="http://schemas.microsoft.com/office/drawing/2014/main" xmlns="" val="1432934986"/>
                    </a:ext>
                  </a:extLst>
                </a:gridCol>
              </a:tblGrid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683157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幹部經歷暨事項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校方未填報之幹部、欲補上相關事蹟之幹部經歷、校外團體幹部、 跨校社團幹部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849449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競賽成果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校內外、個人或團體以及未獲獎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要有參賽紀錄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均可上傳，並登錄結果公告日期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09249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檢定證照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需填寫證照代碼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42627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志工服務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844291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彈性學習紀錄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57473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職場學習紀錄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包含職場參訪、體驗、實習或工作經驗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67374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作品成果紀錄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包含作品、作品集、小論文等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83487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其他多元表現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197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文件的格式類型與大小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928972"/>
              </p:ext>
            </p:extLst>
          </p:nvPr>
        </p:nvGraphicFramePr>
        <p:xfrm>
          <a:off x="107504" y="1705206"/>
          <a:ext cx="8928990" cy="38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xmlns="" val="3993584098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1238382498"/>
                    </a:ext>
                  </a:extLst>
                </a:gridCol>
                <a:gridCol w="3600399">
                  <a:extLst>
                    <a:ext uri="{9D8B030D-6E8A-4147-A177-3AD203B41FA5}">
                      <a16:colId xmlns:a16="http://schemas.microsoft.com/office/drawing/2014/main" xmlns="" val="3161954648"/>
                    </a:ext>
                  </a:extLst>
                </a:gridCol>
              </a:tblGrid>
              <a:tr h="4879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檔案格式類型</a:t>
                      </a:r>
                      <a:endParaRPr lang="zh-TW" altLang="en-US"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內容說明</a:t>
                      </a:r>
                      <a:endParaRPr lang="zh-TW" altLang="en-US"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074998"/>
                  </a:ext>
                </a:extLst>
              </a:tr>
              <a:tr h="47487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課程學習成果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文件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:pdf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jpg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200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png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每件固定上限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2MB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7495431"/>
                  </a:ext>
                </a:extLst>
              </a:tr>
              <a:tr h="47487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影音檔案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:mp3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mp4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每件固定上限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5MB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8865861"/>
                  </a:ext>
                </a:extLst>
              </a:tr>
              <a:tr h="47487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簡述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文字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個中文字為限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4690141"/>
                  </a:ext>
                </a:extLst>
              </a:tr>
              <a:tr h="474870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多元表現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證明文件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:pdf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jpg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200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png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每件固定上限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2MB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1124973"/>
                  </a:ext>
                </a:extLst>
              </a:tr>
              <a:tr h="474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影音檔案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:mp3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mp4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每件固定上限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5MB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24173696"/>
                  </a:ext>
                </a:extLst>
              </a:tr>
              <a:tr h="47487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外部連結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文字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有上傳影音檔案才可貼連結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06244097"/>
                  </a:ext>
                </a:extLst>
              </a:tr>
              <a:tr h="47487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簡述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文字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個中文字為限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385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7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上傳件數與時程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037529"/>
              </p:ext>
            </p:extLst>
          </p:nvPr>
        </p:nvGraphicFramePr>
        <p:xfrm>
          <a:off x="457200" y="1600200"/>
          <a:ext cx="8229600" cy="3319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6672">
                <a:tc rowSpan="2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課程學習成果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多元表現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件數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時程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件數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時程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上傳至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校內平台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當學期期末前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當學期期末前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勾選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每學年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擇優至多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月中旬完成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每學年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擇優至多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</a:t>
                      </a:r>
                    </a:p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月中旬完成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7544" y="522920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課程學習成果的認證也應在當學期期末前完成。</a:t>
            </a:r>
            <a:r>
              <a:rPr lang="en-US" altLang="zh-TW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勾選後，再由行政人員提交至中央平台。</a:t>
            </a:r>
            <a:r>
              <a:rPr lang="en-US" altLang="zh-TW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三年級學生當年度的</a:t>
            </a:r>
            <a:r>
              <a:rPr lang="zh-TW" altLang="en-US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歷程檔案提交時間，遵從於國教署當學年規定</a:t>
            </a:r>
            <a:r>
              <a:rPr lang="zh-TW" altLang="en-US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421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操作教學：如何上傳至校內平台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445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31233" y="332656"/>
            <a:ext cx="9118033" cy="5502525"/>
            <a:chOff x="-108520" y="404664"/>
            <a:chExt cx="9527939" cy="5805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7" r="24263" b="43567"/>
            <a:stretch/>
          </p:blipFill>
          <p:spPr bwMode="auto">
            <a:xfrm>
              <a:off x="-108520" y="404664"/>
              <a:ext cx="9527939" cy="580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611560" y="1196752"/>
              <a:ext cx="840004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1197154" y="1601152"/>
              <a:ext cx="600003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1197154" y="1437625"/>
              <a:ext cx="600003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1913115" y="1002819"/>
              <a:ext cx="600003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橢圓 16"/>
          <p:cNvSpPr/>
          <p:nvPr/>
        </p:nvSpPr>
        <p:spPr>
          <a:xfrm>
            <a:off x="31233" y="3212976"/>
            <a:ext cx="115639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上箭號 17"/>
          <p:cNvSpPr/>
          <p:nvPr/>
        </p:nvSpPr>
        <p:spPr>
          <a:xfrm rot="20148717">
            <a:off x="3854346" y="4382692"/>
            <a:ext cx="599526" cy="756912"/>
          </a:xfrm>
          <a:prstGeom prst="up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6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4028 -0.13125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3362</TotalTime>
  <Words>892</Words>
  <Application>Microsoft Office PowerPoint</Application>
  <PresentationFormat>如螢幕大小 (4:3)</PresentationFormat>
  <Paragraphs>145</Paragraphs>
  <Slides>31</Slides>
  <Notes>16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鳳舞九天</vt:lpstr>
      <vt:lpstr>學習歷程檔案說明</vt:lpstr>
      <vt:lpstr>大綱</vt:lpstr>
      <vt:lpstr>學習歷程檔案目的</vt:lpstr>
      <vt:lpstr>學習歷程檔案內容</vt:lpstr>
      <vt:lpstr>多元表現具體可上傳內容</vt:lpstr>
      <vt:lpstr>文件的格式類型與大小</vt:lpstr>
      <vt:lpstr>上傳件數與時程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NCVS</dc:creator>
  <cp:lastModifiedBy>陳俊吉</cp:lastModifiedBy>
  <cp:revision>123</cp:revision>
  <dcterms:created xsi:type="dcterms:W3CDTF">2020-02-04T01:01:22Z</dcterms:created>
  <dcterms:modified xsi:type="dcterms:W3CDTF">2020-02-20T20:37:26Z</dcterms:modified>
</cp:coreProperties>
</file>