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58" r:id="rId5"/>
    <p:sldId id="266" r:id="rId6"/>
    <p:sldId id="267" r:id="rId7"/>
    <p:sldId id="259" r:id="rId8"/>
    <p:sldId id="271" r:id="rId9"/>
    <p:sldId id="264" r:id="rId10"/>
    <p:sldId id="277" r:id="rId11"/>
    <p:sldId id="257" r:id="rId12"/>
    <p:sldId id="268" r:id="rId13"/>
    <p:sldId id="272" r:id="rId14"/>
    <p:sldId id="298" r:id="rId15"/>
    <p:sldId id="299" r:id="rId16"/>
    <p:sldId id="300" r:id="rId17"/>
    <p:sldId id="301" r:id="rId18"/>
    <p:sldId id="302" r:id="rId19"/>
    <p:sldId id="261" r:id="rId20"/>
    <p:sldId id="296" r:id="rId21"/>
    <p:sldId id="291" r:id="rId22"/>
    <p:sldId id="307" r:id="rId23"/>
    <p:sldId id="292" r:id="rId24"/>
    <p:sldId id="294" r:id="rId25"/>
    <p:sldId id="293" r:id="rId26"/>
    <p:sldId id="295" r:id="rId27"/>
    <p:sldId id="297" r:id="rId28"/>
    <p:sldId id="303" r:id="rId29"/>
    <p:sldId id="304" r:id="rId30"/>
    <p:sldId id="305" r:id="rId31"/>
    <p:sldId id="306" r:id="rId32"/>
    <p:sldId id="308" r:id="rId33"/>
    <p:sldId id="309" r:id="rId34"/>
    <p:sldId id="310" r:id="rId35"/>
    <p:sldId id="311" r:id="rId36"/>
    <p:sldId id="289" r:id="rId37"/>
    <p:sldId id="281" r:id="rId38"/>
    <p:sldId id="284" r:id="rId39"/>
    <p:sldId id="285" r:id="rId40"/>
    <p:sldId id="282" r:id="rId41"/>
    <p:sldId id="283" r:id="rId42"/>
    <p:sldId id="313" r:id="rId43"/>
    <p:sldId id="312" r:id="rId44"/>
    <p:sldId id="260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87D"/>
    <a:srgbClr val="FFF2C3"/>
    <a:srgbClr val="FED639"/>
    <a:srgbClr val="FEBD00"/>
    <a:srgbClr val="FCA59C"/>
    <a:srgbClr val="E32929"/>
    <a:srgbClr val="00B9CD"/>
    <a:srgbClr val="174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850D7A-2BCB-497F-AC4F-FB9B452FD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98D3BF6-A8D2-452E-B798-0131F72C0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E61A84F-DB5C-44EE-9D4E-2433D5F0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A953A6-0F34-45BB-8F2C-AAAB1AA3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76683C5-7BD7-46F9-A966-561AAF0A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5C75861-2056-47DE-B447-7242CDA1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DD1E6842-4163-4224-B47A-546F03046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4397BA7-6285-4A4D-AFA3-5ED880FD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8A36A6A-0AD5-46D2-8BA3-70043C0B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5E3B686-29BC-4508-A9D2-CDFC2524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7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9269246F-8982-43F8-B4ED-3A76D87FF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D6D1B46B-7D47-402A-A354-53D15B20A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CEB76BE-1C89-4319-AD07-4A226BB4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33F945A-B521-4E43-84CB-B21D8C9F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C685518-E516-45A1-85DF-CE7D71B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3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F78BD04-47F8-4D3B-8BE5-0D294F62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8F4271B-4E43-442B-B087-C6E6C3DD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959EEAA-1F0D-4E5A-B829-2234B0E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A70E2CA-E493-4314-8219-FEDE7848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D010550-A407-4099-8154-685CAAF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01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F27E253-5CDC-4030-AD32-0E743BA0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9B40A2C-C9A5-4FF7-A782-AEC60AF0D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2767F54-2F3E-4EB2-ADDE-C5714800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BB17B90-DCB4-4B3F-87DC-4600E4B2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F89D5D9-27F9-4072-A88C-962150A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46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FFA99F-DB60-4845-A995-0FB64D3E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110C5C1-4A07-4BD3-AB82-F259BEA89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7FC0C471-69D8-45FC-8FC6-8C1707A0E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8D552BA-EA66-49F7-8062-9E4752C0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0CCAA103-6EF4-4662-A2BD-687FFE37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8E5F653-D255-455F-9CFC-D8BA8D6F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0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C5B03BD-436C-4C9A-8E8A-8EE1D700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BC65C694-E60D-4D58-864A-5838602C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5E63040-2948-45F6-9A92-3063AC90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31A3D0DA-02EC-495E-83E5-05B986927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29D294C-8E20-4B99-8FF7-94B603391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AADE16DC-F134-445C-B6A0-9656EFDC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2F22F87B-7F70-419B-8DAB-B36BFE07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BD6E63F5-34B7-43AF-835E-2375BF40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0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0EB7D28-9472-4F98-BA58-BE24A7E3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401930FB-179D-4C69-A987-36BFDD4D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4EACB73-587C-488B-A9A6-D54BEF39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CF7D8BA2-6C90-4B45-9BE4-995EAD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3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F7E4AA5-6666-4CC7-AF55-2BC0609E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6646BCF6-1428-474C-88EA-2CC1EFD2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D22D794-5936-40FD-8885-B0A71511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FAFCA4-9E01-46EE-8FEA-9C72BB45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5689206-46A5-4CF3-B093-DF4F86CC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2149297-0F5D-44ED-9236-3126A85D5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BF533A4-B315-4714-93A4-EA7D5377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04C06FA-B162-4D29-A1C4-8F7AA32D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A955996-9B66-4D79-8722-589CE1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69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C581932-158D-4969-993A-C2D63E26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D945740-D26C-4166-8F3A-F5795C8E2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1912438-F1B8-47FA-B2B5-71429C6BB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D8DD8C8-B9DD-4DB3-ACAB-C947BC27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A3132C3-6B1D-45F6-9677-AD4C86AE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4E653E6-7A01-4DCF-BCF9-CC7BED46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A4FEA69D-76B3-4D5E-9483-D48B50BF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DE8A5437-6D1B-4F1A-A893-755F2EAE5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CDCCB42-34D9-4A6F-96E2-6D61C0604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369D-8908-4377-8095-92420B1C00A0}" type="datetimeFigureOut">
              <a:rPr lang="zh-TW" altLang="en-US" smtClean="0"/>
              <a:t>2021/7/13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009AE56-32DD-462F-8301-7AEB3A493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8ABEDCC-1351-4632-A9CD-1A1A4AC6C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9758-35F0-4A75-B251-098A4929F7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3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7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8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4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31448D4-00C4-43C7-9480-0B10AE53A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" y="1"/>
            <a:ext cx="121915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624A2DE-60EC-496A-9D02-121F007F7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2D84AD4-054F-45F6-83B9-C6385A0FA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D70B5C5-8B79-4CE0-91FA-5CFF02E9A600}"/>
              </a:ext>
            </a:extLst>
          </p:cNvPr>
          <p:cNvSpPr/>
          <p:nvPr/>
        </p:nvSpPr>
        <p:spPr>
          <a:xfrm>
            <a:off x="1639962" y="3043534"/>
            <a:ext cx="8873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en-US" altLang="zh-TW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可以這樣做</a:t>
            </a:r>
            <a:r>
              <a:rPr lang="en-US" altLang="zh-TW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" y="0"/>
            <a:ext cx="12187938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1117" y="714506"/>
            <a:ext cx="62484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外出時必配戴口罩以阻絕飛沫。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配戴時，有色面朝外，鼻樑條朝上置於鼻部，輕壓鼻樑條使口罩貼合臉型。</a:t>
            </a:r>
            <a:r>
              <a:rPr lang="en-US" altLang="zh-CN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若為白色，則鼻樑條凸出面朝外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3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 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口罩需與臉、鼻密合，並完整罩住口鼻。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配戴及摘除口罩前，都必須將雙手徹底清洗乾淨，以確保個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人衛生。</a:t>
            </a:r>
          </a:p>
          <a:p>
            <a:r>
              <a:rPr lang="zh-TW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口罩應存放在通風乾燥之處，避免擠壓，若有髒汗、異味、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破損、潮濕等狀況，應立即更換。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08" y="1194486"/>
            <a:ext cx="4515792" cy="44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3" cy="6857999"/>
          </a:xfrm>
          <a:prstGeom prst="rect">
            <a:avLst/>
          </a:prstGeom>
          <a:solidFill>
            <a:srgbClr val="10387D"/>
          </a:solidFill>
        </p:spPr>
      </p:pic>
      <p:sp>
        <p:nvSpPr>
          <p:cNvPr id="2" name="矩形 1"/>
          <p:cNvSpPr/>
          <p:nvPr/>
        </p:nvSpPr>
        <p:spPr>
          <a:xfrm>
            <a:off x="441117" y="808391"/>
            <a:ext cx="62484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、食器＆皮膚消毒。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酒精有效消毒濃度為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70~78%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％的酒精會將細菌表面的蛋白質迅速凝固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，無法消毒。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先將酒精噴在抹布、紙巾上再擦拭消毒，效果會較好。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dirty="0"/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用於食器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需待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酒精揮發後用水沖洗後再使用。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酒精應在通風良好的環境下使用，不要大規模噴灑，以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燒傷或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釀成火警。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避免使用在金屬、羊毛、尼龍、絲綢類的材質上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60973" y="5544235"/>
            <a:ext cx="4975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酒精不是對所有病毒都有效，對於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外套膜，</a:t>
            </a:r>
            <a:endParaRPr lang="en-US" altLang="zh-CN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腸病毒、輪狀病毒、諾羅病毒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消毒效果</a:t>
            </a:r>
            <a:endParaRPr lang="en-US" altLang="zh-CN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不佳。</a:t>
            </a:r>
            <a:endParaRPr lang="en-US" altLang="zh-CN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198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3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4069" y="811491"/>
            <a:ext cx="624840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附著在日常生活物品上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停留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後才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會失去活性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洗手消毒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戴口罩同樣重要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不可輕忽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手部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切勿碰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眼睛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鼻子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嘴巴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避免接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肥皂洗手至少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無法立即洗手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用含酒精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液或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乾洗手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代替。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57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4069" y="795093"/>
            <a:ext cx="62484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居家環境清潔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CN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不可用於清潔食器</a:t>
            </a:r>
            <a:endParaRPr lang="en-US" altLang="zh-CN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使用於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消毒時，將一般市售漂白水以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稀釋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漂白水會對皮膚、黏膜、呼吸道產生刺激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，需小心使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漂白水不可與其他清潔劑混用，以免產生有毒氣體或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降低殺菌效果。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經過稀釋的漂白水，遇到陽光照射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存放太久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會讓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菌效果降低，建議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CN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小時內使用完畢。</a:t>
            </a:r>
            <a:endParaRPr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2470" y="5820325"/>
            <a:ext cx="5366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環境消毒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: 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經常接觸的物體表面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: 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門把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樓梯扶手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窗戶把手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電燈按鈕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桌椅表面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電話話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筒、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電腦鍵盤及滑鼠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...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7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38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9355" y="795014"/>
            <a:ext cx="6248401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CN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居家環境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及食器</a:t>
            </a:r>
            <a:r>
              <a:rPr lang="zh-CN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CN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不可用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在皮膚上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次氯酸水不可用於清潔皮膚。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應在通風良好的環境下使用，擦拭後停留數分鐘再以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清水擦拭。</a:t>
            </a:r>
            <a:endParaRPr lang="zh-TW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若是清潔食器，縱使濃度較低，使用次氯酸水後也要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用清水洗淨後再使用。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CN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避免使用於金屬</a:t>
            </a:r>
            <a:r>
              <a:rPr lang="zh-CN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裝置</a:t>
            </a:r>
            <a:r>
              <a:rPr lang="zh-TW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的瓶罐請包上不透光的黑色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塑膠袋避光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zh-TW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5081" y="1185672"/>
            <a:ext cx="4642863" cy="1987378"/>
          </a:xfrm>
          <a:prstGeom prst="rect">
            <a:avLst/>
          </a:prstGeom>
          <a:solidFill>
            <a:srgbClr val="FF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150441" y="416066"/>
            <a:ext cx="4637503" cy="671321"/>
          </a:xfrm>
          <a:prstGeom prst="roundRect">
            <a:avLst/>
          </a:prstGeom>
          <a:solidFill>
            <a:srgbClr val="FF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4000" b="1" dirty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次氯酸水使用教學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669428" y="1185672"/>
            <a:ext cx="0" cy="1987378"/>
          </a:xfrm>
          <a:prstGeom prst="line">
            <a:avLst/>
          </a:prstGeom>
          <a:ln w="57150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102740" y="1725250"/>
            <a:ext cx="584775" cy="9082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26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殺菌</a:t>
            </a:r>
            <a:endParaRPr lang="zh-TW" altLang="en-US" sz="26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44240" y="1257398"/>
            <a:ext cx="101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en-US" altLang="zh-TW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鍵盤</a:t>
            </a:r>
            <a:endParaRPr lang="en-US" altLang="zh-TW" sz="1400" b="1" dirty="0" smtClean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滑鼠</a:t>
            </a:r>
            <a:r>
              <a:rPr lang="en-US" altLang="zh-TW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耳機</a:t>
            </a:r>
            <a:endParaRPr lang="zh-TW" altLang="en-US" sz="14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9036908" y="1185672"/>
            <a:ext cx="0" cy="1987378"/>
          </a:xfrm>
          <a:prstGeom prst="line">
            <a:avLst/>
          </a:prstGeom>
          <a:ln w="28575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0457934" y="1185672"/>
            <a:ext cx="0" cy="1987378"/>
          </a:xfrm>
          <a:prstGeom prst="line">
            <a:avLst/>
          </a:prstGeom>
          <a:ln w="28575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258868" y="1379539"/>
            <a:ext cx="101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門把</a:t>
            </a:r>
            <a:r>
              <a:rPr lang="en-US" altLang="zh-TW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鑰匙</a:t>
            </a:r>
            <a:endParaRPr lang="en-US" altLang="zh-TW" sz="1400" b="1" dirty="0" smtClean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0617694" y="1271817"/>
            <a:ext cx="101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en-US" altLang="zh-TW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馬桶</a:t>
            </a:r>
            <a:endParaRPr lang="en-US" altLang="zh-TW" sz="1400" b="1" dirty="0" smtClean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拖地</a:t>
            </a:r>
            <a:r>
              <a:rPr lang="en-US" altLang="zh-TW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廚房</a:t>
            </a:r>
            <a:endParaRPr lang="zh-TW" altLang="en-US" sz="14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82" y="1852344"/>
            <a:ext cx="540000" cy="5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62" y="2464070"/>
            <a:ext cx="539696" cy="53969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7" y="1852344"/>
            <a:ext cx="540000" cy="540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60" y="2464070"/>
            <a:ext cx="540000" cy="54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350" y="2507327"/>
            <a:ext cx="540000" cy="54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82" y="1881182"/>
            <a:ext cx="540000" cy="5400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145081" y="3242081"/>
            <a:ext cx="4642863" cy="1987378"/>
          </a:xfrm>
          <a:prstGeom prst="rect">
            <a:avLst/>
          </a:prstGeom>
          <a:solidFill>
            <a:srgbClr val="FF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/>
          <p:cNvCxnSpPr/>
          <p:nvPr/>
        </p:nvCxnSpPr>
        <p:spPr>
          <a:xfrm>
            <a:off x="7669428" y="3242081"/>
            <a:ext cx="0" cy="1987378"/>
          </a:xfrm>
          <a:prstGeom prst="line">
            <a:avLst/>
          </a:prstGeom>
          <a:ln w="57150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9036908" y="3242081"/>
            <a:ext cx="0" cy="1987378"/>
          </a:xfrm>
          <a:prstGeom prst="line">
            <a:avLst/>
          </a:prstGeom>
          <a:ln w="28575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10457934" y="3242081"/>
            <a:ext cx="0" cy="1987378"/>
          </a:xfrm>
          <a:prstGeom prst="line">
            <a:avLst/>
          </a:prstGeom>
          <a:ln w="28575">
            <a:solidFill>
              <a:srgbClr val="FE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7099405" y="3276366"/>
            <a:ext cx="584775" cy="1976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TW" altLang="en-US" sz="26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TW" altLang="en-US" sz="26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739851" y="3316502"/>
            <a:ext cx="131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避免陽光，在不透明容器內</a:t>
            </a:r>
            <a:endParaRPr lang="zh-TW" altLang="en-US" sz="14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45" y="3908753"/>
            <a:ext cx="540000" cy="540000"/>
          </a:xfrm>
          <a:prstGeom prst="rect">
            <a:avLst/>
          </a:prstGeom>
        </p:spPr>
      </p:pic>
      <p:cxnSp>
        <p:nvCxnSpPr>
          <p:cNvPr id="40" name="直線接點 39"/>
          <p:cNvCxnSpPr/>
          <p:nvPr/>
        </p:nvCxnSpPr>
        <p:spPr>
          <a:xfrm flipV="1">
            <a:off x="7759607" y="3898722"/>
            <a:ext cx="540000" cy="555162"/>
          </a:xfrm>
          <a:prstGeom prst="line">
            <a:avLst/>
          </a:prstGeom>
          <a:ln w="28575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7767846" y="3898722"/>
            <a:ext cx="539999" cy="574745"/>
          </a:xfrm>
          <a:prstGeom prst="line">
            <a:avLst/>
          </a:prstGeom>
          <a:ln w="28575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圖片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84" y="4424039"/>
            <a:ext cx="720000" cy="720000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>
            <a:off x="9140998" y="3338078"/>
            <a:ext cx="131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不要囤積，時間越長，濃度會隨著時間降低</a:t>
            </a:r>
            <a:endParaRPr lang="zh-TW" altLang="en-US" sz="14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72" y="4358722"/>
            <a:ext cx="720000" cy="720000"/>
          </a:xfrm>
          <a:prstGeom prst="rect">
            <a:avLst/>
          </a:prstGeom>
        </p:spPr>
      </p:pic>
      <p:sp>
        <p:nvSpPr>
          <p:cNvPr id="53" name="文字方塊 52"/>
          <p:cNvSpPr txBox="1"/>
          <p:nvPr/>
        </p:nvSpPr>
        <p:spPr>
          <a:xfrm>
            <a:off x="10508867" y="3338078"/>
            <a:ext cx="1315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貼上標籤並置放孩童不可拿取處，以免誤食</a:t>
            </a:r>
            <a:endParaRPr lang="zh-TW" altLang="en-US" sz="14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96" y="4311873"/>
            <a:ext cx="720000" cy="720000"/>
          </a:xfrm>
          <a:prstGeom prst="rect">
            <a:avLst/>
          </a:prstGeom>
        </p:spPr>
      </p:pic>
      <p:sp>
        <p:nvSpPr>
          <p:cNvPr id="55" name="文字方塊 54"/>
          <p:cNvSpPr txBox="1"/>
          <p:nvPr/>
        </p:nvSpPr>
        <p:spPr>
          <a:xfrm>
            <a:off x="7057029" y="5299378"/>
            <a:ext cx="2702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600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可消毒的金屬材質</a:t>
            </a:r>
            <a:endParaRPr lang="zh-TW" altLang="en-US" sz="1600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>
          <a:xfrm>
            <a:off x="7145081" y="5651524"/>
            <a:ext cx="947351" cy="368663"/>
          </a:xfrm>
          <a:prstGeom prst="roundRect">
            <a:avLst/>
          </a:prstGeom>
          <a:solidFill>
            <a:srgbClr val="FFF2C3"/>
          </a:solidFill>
          <a:ln>
            <a:solidFill>
              <a:srgbClr val="10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不鏽鋼</a:t>
            </a:r>
            <a:endParaRPr lang="zh-TW" altLang="en-US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8992446" y="5646536"/>
            <a:ext cx="947351" cy="368663"/>
          </a:xfrm>
          <a:prstGeom prst="roundRect">
            <a:avLst/>
          </a:prstGeom>
          <a:solidFill>
            <a:srgbClr val="FFF2C3"/>
          </a:solidFill>
          <a:ln>
            <a:solidFill>
              <a:srgbClr val="10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</a:t>
            </a:r>
            <a:r>
              <a:rPr lang="en-US" altLang="zh-TW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鋁</a:t>
            </a:r>
            <a:endParaRPr lang="zh-TW" altLang="en-US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10839811" y="5651523"/>
            <a:ext cx="947351" cy="368663"/>
          </a:xfrm>
          <a:prstGeom prst="roundRect">
            <a:avLst/>
          </a:prstGeom>
          <a:solidFill>
            <a:srgbClr val="FFF2C3"/>
          </a:solidFill>
          <a:ln>
            <a:solidFill>
              <a:srgbClr val="10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103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</a:t>
            </a:r>
            <a:endParaRPr lang="zh-TW" altLang="en-US" b="1" dirty="0">
              <a:solidFill>
                <a:srgbClr val="1038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0" name="圖片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63" y="6172250"/>
            <a:ext cx="540000" cy="540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21" y="6172250"/>
            <a:ext cx="540000" cy="540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486" y="6169093"/>
            <a:ext cx="540000" cy="540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845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81769" y="1636114"/>
            <a:ext cx="10885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可自行購買</a:t>
            </a: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酒精，以酒：水＝</a:t>
            </a: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進行調配</a:t>
            </a:r>
            <a:endParaRPr lang="en-US" altLang="zh-TW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酒精濃度介於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70%~78%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就有效，不是一定需要稀釋到剛好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才能使用</a:t>
            </a:r>
            <a:endParaRPr lang="zh-TW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5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B5273A7-5238-493A-907D-F5F4E2562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639962" y="3043534"/>
            <a:ext cx="8873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 識 新 冠 肺 炎</a:t>
            </a:r>
            <a:endParaRPr lang="en-US" altLang="zh-TW" sz="5700" b="1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89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2D84AD4-054F-45F6-83B9-C6385A0FA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D70B5C5-8B79-4CE0-91FA-5CFF02E9A600}"/>
              </a:ext>
            </a:extLst>
          </p:cNvPr>
          <p:cNvSpPr/>
          <p:nvPr/>
        </p:nvSpPr>
        <p:spPr>
          <a:xfrm>
            <a:off x="1639962" y="3043534"/>
            <a:ext cx="8873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57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日常防護如何做</a:t>
            </a:r>
            <a:r>
              <a:rPr lang="en-US" altLang="zh-TW" sz="57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5700" b="1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4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21454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4" y="1442773"/>
            <a:ext cx="2696970" cy="239679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93502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居家防護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4" y="3780755"/>
            <a:ext cx="2696970" cy="239679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0" y="1443459"/>
            <a:ext cx="2696970" cy="239679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8" y="1442772"/>
            <a:ext cx="2696970" cy="2396793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32" y="3780755"/>
            <a:ext cx="5449547" cy="2396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22" y="2949149"/>
            <a:ext cx="701971" cy="7019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72" y="2902673"/>
            <a:ext cx="745493" cy="7454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8" y="2979880"/>
            <a:ext cx="612841" cy="61284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76870" y="1567821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固定地點或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放置耳溫槍、口罩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及清潔消毒用品。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382" y="1571091"/>
            <a:ext cx="252032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衛浴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用香皂或洗手乳清洗雙手，並遵守洗手七式。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5" y="2940872"/>
            <a:ext cx="662392" cy="66239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9" y="2924434"/>
            <a:ext cx="715841" cy="71584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502784" y="1567429"/>
            <a:ext cx="25203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卧室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維持卧室清潔，勤開窗並定時消毒。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28" y="2806522"/>
            <a:ext cx="931091" cy="93109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246214" y="3923400"/>
            <a:ext cx="25203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門口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減少外出活動、出門戴口罩。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45" y="5097619"/>
            <a:ext cx="909947" cy="90994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15" y="5164975"/>
            <a:ext cx="735119" cy="73511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508896" y="3925738"/>
            <a:ext cx="25203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用餐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均衡飲食、維持營養健康。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6" y="5175469"/>
            <a:ext cx="724625" cy="7246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48" y="5097619"/>
            <a:ext cx="872372" cy="87237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3982090" y="3917767"/>
            <a:ext cx="25203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客廳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維持運動習慣、適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度休息。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7" y="5020341"/>
            <a:ext cx="957200" cy="9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21454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93502"/>
            <a:ext cx="711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運動注意 </a:t>
            </a:r>
            <a:r>
              <a:rPr lang="en-US" altLang="zh-TW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要項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1" y="1730820"/>
            <a:ext cx="4123028" cy="366412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79" y="1730820"/>
            <a:ext cx="4123028" cy="36641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96761" y="1897334"/>
            <a:ext cx="37091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適量、適度的運動，讓身體保持在良好健康狀態，提高身體防護力＆免疫力。</a:t>
            </a:r>
            <a:endParaRPr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76618" y="1874094"/>
            <a:ext cx="38523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運動時維持室內空氣流通，出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汗即時擦乾、適時補充水份，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避免著涼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脫水。</a:t>
            </a:r>
            <a:endParaRPr lang="zh-TW" alt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65" y="3100330"/>
            <a:ext cx="1800000" cy="180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5" y="3147266"/>
            <a:ext cx="1800000" cy="18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7122" y="4280334"/>
            <a:ext cx="815926" cy="7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21454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93502"/>
            <a:ext cx="711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出門 </a:t>
            </a:r>
            <a:r>
              <a:rPr lang="en-US" altLang="zh-TW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不可少</a:t>
            </a:r>
            <a:r>
              <a:rPr lang="en-US" altLang="zh-TW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1" y="1730820"/>
            <a:ext cx="4123028" cy="366412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79" y="1730820"/>
            <a:ext cx="4123028" cy="36641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96761" y="1897334"/>
            <a:ext cx="3570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測量體溫，評估身體狀況！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76618" y="1874094"/>
            <a:ext cx="3812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備妥足夠外出所需的口罩、</a:t>
            </a:r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65" y="2913705"/>
            <a:ext cx="1800000" cy="180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13" y="3260435"/>
            <a:ext cx="1192899" cy="1192899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06" y="3085377"/>
            <a:ext cx="1516311" cy="1516311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168708" y="3437130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3520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通勤建議 </a:t>
            </a:r>
            <a:r>
              <a:rPr lang="en-US" altLang="zh-TW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sz="4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84098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13958" y="1733446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 行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與路上行人盡量保持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1.5~2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之間距離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8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914518" y="1733446"/>
            <a:ext cx="259077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 車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騎乘前先消毒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擦拭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12346" y="1735594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 車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避開尖峰時段，出發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前提早消毒車內空間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62" y="3394094"/>
            <a:ext cx="1620000" cy="16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29" y="4254235"/>
            <a:ext cx="1564664" cy="15646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5" y="2719154"/>
            <a:ext cx="1349881" cy="13498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41" y="3459742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958426" y="501740"/>
            <a:ext cx="8567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</a:t>
            </a:r>
            <a:r>
              <a:rPr lang="zh-TW" altLang="en-US" sz="48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</a:t>
            </a:r>
            <a:r>
              <a:rPr lang="zh-TW" altLang="en-US" sz="4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大眾交通工具 </a:t>
            </a:r>
            <a:r>
              <a:rPr lang="zh-TW" altLang="en-US" sz="48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48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注意！</a:t>
            </a:r>
            <a:endParaRPr lang="en-US" altLang="zh-TW" sz="4600" b="1" dirty="0">
              <a:solidFill>
                <a:srgbClr val="E329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3" y="1401901"/>
            <a:ext cx="2833810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28254" y="1733446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 程 車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戴口罩、開窗通風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車內盡量避免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32" y="1401901"/>
            <a:ext cx="2823839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70" y="1401901"/>
            <a:ext cx="278821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738304" y="1733446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 公 車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戴口罩、注意手部消毒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盡量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避免交談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32196" y="1735594"/>
            <a:ext cx="2653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 運、火 車、高 鐵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戴口罩、盡量避免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交談及碰觸車內設施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8" y="3345503"/>
            <a:ext cx="1620000" cy="162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51" y="3345503"/>
            <a:ext cx="1620000" cy="16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26" y="3365579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公共區域消毒 </a:t>
            </a:r>
            <a:r>
              <a:rPr lang="en-US" altLang="zh-TW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5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68713" y="1733446"/>
            <a:ext cx="2521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每日定期消毒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大廳、樓梯、會議室、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電梯、走道、廁所、茶水間、門把、水龍頭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等公共區域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35181" y="1733446"/>
            <a:ext cx="27354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設備消毒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滑鼠、鍵盤、辦公相關用品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電腦、電話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影印機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等設備按鈕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84113" y="1735594"/>
            <a:ext cx="2749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工具區分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區域使用的清潔用具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要分開，避免混合使用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27" y="3838831"/>
            <a:ext cx="1620000" cy="162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78" y="4139946"/>
            <a:ext cx="1620000" cy="16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92" y="3435805"/>
            <a:ext cx="720000" cy="72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9" y="3830594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045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辦公室防護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68713" y="1733446"/>
            <a:ext cx="2583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進入辦公環境前先量體溫，若超過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37.5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度即回家休息觀察，若必要請撥打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安排至大醫院看診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多走樓梯，若需搭乘電梯，避免直接碰觸電梯按鈕，也不要交談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維持辦公室內清潔及通風，建議每日可開窗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分鐘，讓室內空氣流通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50" y="4010594"/>
            <a:ext cx="1080000" cy="108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68172" y="3599033"/>
            <a:ext cx="98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37.5°C </a:t>
            </a:r>
            <a:endParaRPr lang="zh-TW" altLang="en-US" b="1" dirty="0"/>
          </a:p>
        </p:txBody>
      </p:sp>
      <p:sp>
        <p:nvSpPr>
          <p:cNvPr id="8" name="向上箭號 7"/>
          <p:cNvSpPr/>
          <p:nvPr/>
        </p:nvSpPr>
        <p:spPr>
          <a:xfrm>
            <a:off x="2205093" y="3676650"/>
            <a:ext cx="190316" cy="201569"/>
          </a:xfrm>
          <a:prstGeom prst="upArrow">
            <a:avLst/>
          </a:prstGeom>
          <a:solidFill>
            <a:srgbClr val="E3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03" y="4001116"/>
            <a:ext cx="1080000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63" y="3676650"/>
            <a:ext cx="1620000" cy="162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17" y="35569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辦公室防護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68713" y="1733446"/>
            <a:ext cx="258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辦公室必配戴口罩，與人之間固定保持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1.5~2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社交距離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話機每日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酒精清潔消毒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2~4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公文電子化，紙本文件盡量改採以電子方式傳送＆簽核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03" y="3599033"/>
            <a:ext cx="1620000" cy="16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90" y="3610771"/>
            <a:ext cx="1620000" cy="162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45" y="3610771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會議防護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68713" y="1733446"/>
            <a:ext cx="2583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進入會議室前必配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口罩，並洗手消毒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人員之間固定保持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1.5~2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社交距離</a:t>
            </a: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若可以，會議盡量採以線上視訊／語音會議進行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21" y="3888322"/>
            <a:ext cx="900000" cy="900000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2303701" y="3907435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00" y="3923078"/>
            <a:ext cx="900000" cy="9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90" y="3601452"/>
            <a:ext cx="1620000" cy="16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45" y="3589347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028"/>
            <a:ext cx="12187938" cy="68559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9687" y="1736291"/>
            <a:ext cx="86085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病毒</a:t>
            </a:r>
            <a:r>
              <a:rPr lang="zh-CN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追溯</a:t>
            </a:r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：</a:t>
            </a:r>
            <a:endParaRPr lang="en-US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3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2019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年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12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月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在中國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湖北省武漢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，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發現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數例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不明原因的肺炎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，之後迅速於中國其他省市及世界各地擴散，並證實可有效人傳人。</a:t>
            </a:r>
            <a:endParaRPr lang="en-US" altLang="zh-TW" sz="28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1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中國官方公佈其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病原體是一種新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型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冠狀病毒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，之後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世界衛生組織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(WHO)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統一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稱</a:t>
            </a:r>
            <a:r>
              <a:rPr lang="zh-CN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為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：</a:t>
            </a:r>
            <a:endParaRPr lang="en-US" altLang="zh-TW" sz="28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CN" sz="1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r>
              <a:rPr lang="en-US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『</a:t>
            </a:r>
            <a:r>
              <a:rPr lang="zh-CN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新冠肺炎</a:t>
            </a:r>
            <a:r>
              <a:rPr lang="en-US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』- 2019</a:t>
            </a:r>
            <a:r>
              <a:rPr lang="zh-CN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新型冠狀病毒</a:t>
            </a:r>
            <a:r>
              <a:rPr lang="en-US" altLang="zh-CN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(</a:t>
            </a:r>
            <a:r>
              <a:rPr lang="en-US" altLang="zh-TW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COVID-19)</a:t>
            </a:r>
            <a:endParaRPr lang="zh-TW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2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用餐建議 </a:t>
            </a:r>
            <a:r>
              <a:rPr lang="zh-TW" altLang="en-US" sz="4600" b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３要項</a:t>
            </a:r>
            <a:r>
              <a:rPr lang="zh-TW" altLang="en-US" sz="4600" b="1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68713" y="1733446"/>
            <a:ext cx="258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盡量從家中料理攜帶飯盒，建議食物營養均衡並以清淡為主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7" y="1482810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避免同時多人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進食，將用餐時間錯開，口罩只有進食時才脫下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用餐時不分食、不交談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7" y="3499678"/>
            <a:ext cx="1620000" cy="16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95" y="3425740"/>
            <a:ext cx="1620000" cy="162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92" y="2953701"/>
            <a:ext cx="720000" cy="7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13" y="3508566"/>
            <a:ext cx="1620000" cy="1620000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 flipH="1" flipV="1">
            <a:off x="7125776" y="3607880"/>
            <a:ext cx="1591384" cy="1607144"/>
          </a:xfrm>
          <a:prstGeom prst="line">
            <a:avLst/>
          </a:prstGeom>
          <a:ln w="76200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V="1">
            <a:off x="7046206" y="3611958"/>
            <a:ext cx="1668062" cy="1620000"/>
          </a:xfrm>
          <a:prstGeom prst="line">
            <a:avLst/>
          </a:prstGeom>
          <a:ln w="76200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後勤人員防護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19285" y="1733446"/>
            <a:ext cx="2718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食材採購或供膳人員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戴上手套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用手直接接觸生鮮食材，工作完成脫下後，應即刻清洗雙手及手套消毒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7" y="1474572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清潔人員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工作時配戴一次性手套，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脫下後也應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即刻清洗雙手消毒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保全人員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詳實登記外來者通訊及體溫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有異常即進行通報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7" y="3961452"/>
            <a:ext cx="900000" cy="9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21" y="3961452"/>
            <a:ext cx="900000" cy="9000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287225" y="3907435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54" y="3975616"/>
            <a:ext cx="900000" cy="900000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5011907" y="3907564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97" y="3972017"/>
            <a:ext cx="900000" cy="9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53" y="3961452"/>
            <a:ext cx="900000" cy="900000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7620779" y="3961452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83" y="4212714"/>
            <a:ext cx="540000" cy="5400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97" y="4999469"/>
            <a:ext cx="648000" cy="64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57" y="340025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外出返家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19285" y="1733446"/>
            <a:ext cx="2718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脫下口罩後向外反摺，放置於密封袋丟棄至有蓋垃圾桶，穿脫口罩前後都要洗手消毒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7" y="1474572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93880" y="1733446"/>
            <a:ext cx="2607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外出回來的隨身小物，使用消毒濕巾或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酒精擦拭消毒，完成後洗手消毒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返家後反脫換下外出服，直接至浴室洗手，若可以就一併洗頭、洗澡</a:t>
            </a:r>
            <a:r>
              <a:rPr lang="en-US" altLang="zh-TW" sz="1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換下的衣物不要抖搖</a:t>
            </a:r>
            <a:endParaRPr lang="en-US" altLang="zh-TW" sz="15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620779" y="3961452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91" y="3961452"/>
            <a:ext cx="900000" cy="90000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8" y="3995396"/>
            <a:ext cx="900000" cy="90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15" y="4015956"/>
            <a:ext cx="900000" cy="90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3">
            <a:off x="4100826" y="4929683"/>
            <a:ext cx="540000" cy="54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94" y="3858803"/>
            <a:ext cx="1080000" cy="10800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24" y="3995396"/>
            <a:ext cx="900000" cy="900000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2344891" y="3956863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133780" y="3986341"/>
            <a:ext cx="503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/>
              <a:t>+</a:t>
            </a:r>
            <a:endParaRPr lang="zh-TW" altLang="en-US" sz="5000" b="1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899">
            <a:off x="4823321" y="3328123"/>
            <a:ext cx="720000" cy="72000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69" y="3978035"/>
            <a:ext cx="900000" cy="90000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99" y="3393685"/>
            <a:ext cx="540000" cy="5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43" y="352625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21454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93502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口罩丟棄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1" y="1730820"/>
            <a:ext cx="4123028" cy="366412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79" y="1730820"/>
            <a:ext cx="4123028" cy="366412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67479" y="1897334"/>
            <a:ext cx="36890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脫下口罩後向外反摺，放置於密封袋丟棄至有蓋垃圾桶，穿脫口罩前後都要洗手消毒</a:t>
            </a:r>
          </a:p>
        </p:txBody>
      </p:sp>
      <p:sp>
        <p:nvSpPr>
          <p:cNvPr id="31" name="矩形 30"/>
          <p:cNvSpPr/>
          <p:nvPr/>
        </p:nvSpPr>
        <p:spPr>
          <a:xfrm>
            <a:off x="5376618" y="1874094"/>
            <a:ext cx="3879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每日至少兩次，使用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或含氯消毒水消毒垃圾桶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44" y="3593495"/>
            <a:ext cx="1440000" cy="144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64" y="3278714"/>
            <a:ext cx="720000" cy="72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62" y="3468985"/>
            <a:ext cx="432000" cy="432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93" y="3593495"/>
            <a:ext cx="1440000" cy="144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4899">
            <a:off x="8013347" y="3150225"/>
            <a:ext cx="746255" cy="7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疫情期間就醫</a:t>
            </a:r>
            <a:r>
              <a:rPr lang="zh-TW" altLang="en-US" sz="46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169856" y="1733446"/>
            <a:ext cx="2833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避免搭乘大眾交通工具並避開擁擠人潮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若出現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相關症狀，請撥打</a:t>
            </a:r>
            <a:r>
              <a:rPr lang="en-US" altLang="zh-TW" sz="2000" b="1" dirty="0" smtClean="0">
                <a:solidFill>
                  <a:srgbClr val="E329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安排就醫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7" y="1474572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69166" y="1733446"/>
            <a:ext cx="2782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就近前往固定醫院看診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配合相關詢問，主動並誠實告知相關旅遊史、居住史、接觸史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29" y="3499678"/>
            <a:ext cx="1620000" cy="1620000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 flipV="1">
            <a:off x="1699573" y="3499678"/>
            <a:ext cx="1668062" cy="1620000"/>
          </a:xfrm>
          <a:prstGeom prst="line">
            <a:avLst/>
          </a:prstGeom>
          <a:ln w="76200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1779143" y="3495600"/>
            <a:ext cx="1591384" cy="1607144"/>
          </a:xfrm>
          <a:prstGeom prst="line">
            <a:avLst/>
          </a:prstGeom>
          <a:ln w="76200">
            <a:solidFill>
              <a:srgbClr val="E3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81" y="3448169"/>
            <a:ext cx="1620000" cy="16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64" y="3483687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07" y="-3260"/>
            <a:ext cx="12191593" cy="6858000"/>
            <a:chOff x="407" y="-65903"/>
            <a:chExt cx="12191593" cy="685800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xmlns="" id="{710EA738-F961-45A8-987C-EB95D3939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" y="-65903"/>
              <a:ext cx="12191593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2347784" y="453081"/>
              <a:ext cx="6310184" cy="2290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358" y="369933"/>
              <a:ext cx="9160474" cy="354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58DD93A-49AD-46D2-85D9-1B74D37CD501}"/>
              </a:ext>
            </a:extLst>
          </p:cNvPr>
          <p:cNvSpPr/>
          <p:nvPr/>
        </p:nvSpPr>
        <p:spPr>
          <a:xfrm>
            <a:off x="1120351" y="435836"/>
            <a:ext cx="71117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外出採買 </a:t>
            </a:r>
            <a:r>
              <a:rPr lang="zh-TW" altLang="en-US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4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6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1" y="1474573"/>
            <a:ext cx="2718481" cy="471204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169856" y="1733446"/>
            <a:ext cx="2833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需配戴口罩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8998" y="1874094"/>
            <a:ext cx="3852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備妥足夠的外出所需的口罩、</a:t>
            </a:r>
            <a:endParaRPr lang="en-US" altLang="zh-TW" sz="2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酒精、乾洗手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等防疫用品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77" y="1482810"/>
            <a:ext cx="2718481" cy="47120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674F86DE-E917-4DD4-BA34-AD5A9CF3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7" y="1474572"/>
            <a:ext cx="2718481" cy="47120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869166" y="1733446"/>
            <a:ext cx="2782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與人保持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1.5~2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社交距離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658" y="1735594"/>
            <a:ext cx="2583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避免於大賣場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等公共場所長時間停留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71" y="3483687"/>
            <a:ext cx="1620000" cy="16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42" y="3483687"/>
            <a:ext cx="1620000" cy="16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24" y="3832204"/>
            <a:ext cx="1080000" cy="10800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75" y="3811353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48" y="3615616"/>
            <a:ext cx="720000" cy="720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021399" y="3500277"/>
            <a:ext cx="61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Comic Sans MS" panose="030F0702030302020204" pitchFamily="66" charset="0"/>
              </a:rPr>
              <a:t>2M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AA008D0-5575-4654-B1BA-231B5C153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32A9D8D-A7F4-420B-82FC-B2632865B36F}"/>
              </a:ext>
            </a:extLst>
          </p:cNvPr>
          <p:cNvSpPr/>
          <p:nvPr/>
        </p:nvSpPr>
        <p:spPr>
          <a:xfrm>
            <a:off x="1639962" y="3043534"/>
            <a:ext cx="8873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為什麼要打</a:t>
            </a:r>
            <a:r>
              <a:rPr lang="en-US" altLang="zh-TW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en-US" altLang="zh-TW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64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63A9CAA-823D-4C20-BD87-9D6A7D7EA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799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478232" y="3324655"/>
            <a:ext cx="79046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和未接種疫苗者相比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接種疫苗可減少罹病、重症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或死亡風險。</a:t>
            </a:r>
            <a:endParaRPr lang="zh-TW" altLang="en-US" sz="5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4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1095846-BD52-4C1A-8915-94F993759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" y="0"/>
            <a:ext cx="12191593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548714" y="3044568"/>
            <a:ext cx="7718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完整接種 </a:t>
            </a:r>
            <a:r>
              <a:rPr lang="en-US" altLang="zh-TW" sz="12000" b="1" i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sz="10000" b="1" i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</a:rPr>
              <a:t>週 </a:t>
            </a:r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開始產生保護力</a:t>
            </a:r>
            <a:r>
              <a:rPr lang="zh-TW" altLang="en-US" sz="5000" b="1" i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  <a:ea typeface="微軟正黑體" panose="020B0604030504040204" pitchFamily="34" charset="-120"/>
              </a:rPr>
              <a:t>！</a:t>
            </a:r>
            <a:endParaRPr lang="zh-TW" altLang="en-US" sz="8000" b="1" i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767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044297A-AB21-42ED-B85E-D9558E7A3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7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94707" y="3332894"/>
            <a:ext cx="79046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因每種疫苗臨床試驗的方法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評估指標的的不同，並不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建議直接比較。</a:t>
            </a:r>
            <a:endParaRPr lang="zh-TW" altLang="en-US" sz="5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42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028"/>
            <a:ext cx="12187938" cy="68559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7926" y="1728054"/>
            <a:ext cx="907809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病毒特性：</a:t>
            </a:r>
            <a:endParaRPr lang="en-US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3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該病毒具高突變性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，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因此製作疫苗不易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。</a:t>
            </a:r>
            <a:endParaRPr lang="en-US" altLang="zh-TW" sz="28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zh-TW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怕高溫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酒精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消毒水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(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如 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: 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漂白水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&amp;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次氯酸水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)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。</a:t>
            </a:r>
            <a:endParaRPr lang="en-US" altLang="zh-TW" sz="28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zh-TW" altLang="zh-TW" sz="20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易適應不同宿主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，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包括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 : 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蝙蝠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豬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牛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狗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endParaRPr lang="en-US" altLang="zh-TW" sz="28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     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貓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、</a:t>
            </a:r>
            <a:r>
              <a:rPr lang="zh-TW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雪貂</a:t>
            </a:r>
            <a:r>
              <a:rPr lang="en-US" altLang="zh-TW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…</a:t>
            </a:r>
            <a:r>
              <a:rPr lang="zh-TW" altLang="en-US" sz="2800" b="1" kern="100" dirty="0">
                <a:solidFill>
                  <a:srgbClr val="5A5A5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等。</a:t>
            </a:r>
            <a:endParaRPr lang="zh-TW" altLang="zh-TW" sz="28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97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10EA738-F961-45A8-987C-EB95D3939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3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02946" y="3429000"/>
            <a:ext cx="79046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醫護人員、防疫相關人員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優先接種，有助疫情控制。</a:t>
            </a:r>
            <a:endParaRPr lang="zh-TW" altLang="en-US" sz="5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091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B48E333-0F6A-48BB-88AC-A712B147D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7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502946" y="3429000"/>
            <a:ext cx="79046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當大部份的人都完成疫苗接</a:t>
            </a:r>
            <a:endParaRPr lang="en-US" altLang="zh-TW" sz="5000" b="1" dirty="0" smtClean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000" b="1" dirty="0" smtClean="0">
                <a:solidFill>
                  <a:srgbClr val="E3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種後，可大幅降低疫情傳播。</a:t>
            </a:r>
            <a:endParaRPr lang="en-US" altLang="zh-TW" sz="1000" b="1" dirty="0">
              <a:solidFill>
                <a:srgbClr val="E3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4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AA008D0-5575-4654-B1BA-231B5C153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32A9D8D-A7F4-420B-82FC-B2632865B36F}"/>
              </a:ext>
            </a:extLst>
          </p:cNvPr>
          <p:cNvSpPr/>
          <p:nvPr/>
        </p:nvSpPr>
        <p:spPr>
          <a:xfrm>
            <a:off x="1639962" y="2870536"/>
            <a:ext cx="88739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南強工商</a:t>
            </a:r>
            <a:r>
              <a:rPr lang="en-US" altLang="zh-TW" sz="40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en-US" sz="4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嚴重特殊傳染性肺炎</a:t>
            </a:r>
            <a:r>
              <a:rPr lang="en-US" altLang="zh-TW" sz="4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校園防疫工作標準作業程序</a:t>
            </a:r>
            <a:r>
              <a:rPr lang="en-US" altLang="zh-TW" sz="40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(SOP) </a:t>
            </a:r>
          </a:p>
        </p:txBody>
      </p:sp>
    </p:spTree>
    <p:extLst>
      <p:ext uri="{BB962C8B-B14F-4D97-AF65-F5344CB8AC3E}">
        <p14:creationId xmlns:p14="http://schemas.microsoft.com/office/powerpoint/2010/main" val="1811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341343" y="6466703"/>
            <a:ext cx="1044144" cy="1934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81231" y="115323"/>
            <a:ext cx="1499288" cy="63431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校園防疫工作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805247" y="848491"/>
            <a:ext cx="263611" cy="304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4185" y="1252145"/>
            <a:ext cx="1408669" cy="54757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成立校內防疫小組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中央疫情指揮，擬定學校防疫應變計畫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調查教職員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工及學生旅遊史及接觸史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清點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校內防疫物資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緊急應變通知及宣導事項。</a:t>
            </a:r>
          </a:p>
        </p:txBody>
      </p:sp>
      <p:sp>
        <p:nvSpPr>
          <p:cNvPr id="6" name="矩形 5"/>
          <p:cNvSpPr/>
          <p:nvPr/>
        </p:nvSpPr>
        <p:spPr>
          <a:xfrm>
            <a:off x="2113003" y="115323"/>
            <a:ext cx="2178911" cy="66126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緊急應變通知及宣導事項。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教職員工及學生旅遊史及接觸史名冊並追蹤。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律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定並建立教職員工代理名冊。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補足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校內防疫物資並建立領用登記制度。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多元防疫及衛教宣導作為。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開學前各項防疫工作並執行校園消毒。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學校防疫措施說明通知單，於開學前公告於學校網站並透過導師於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  群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組通知學生及家長，配合學校防疫措施。 </a:t>
            </a:r>
          </a:p>
          <a:p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設立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隔離等待區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警衛室旁帳篷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489990" y="5527596"/>
            <a:ext cx="252077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召開學校防疫小組會議，檢討與修正學校防疫措施。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參照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中央疫情指導執行或調整學校防疫措施。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每天執行消毒。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進行防疫措施宣導與衛教。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485872" y="432650"/>
            <a:ext cx="2520778" cy="1015663"/>
          </a:xfrm>
          <a:prstGeom prst="rect">
            <a:avLst/>
          </a:prstGeom>
          <a:solidFill>
            <a:srgbClr val="FCA59C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規定進行通報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校安中心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校園危機處理會議。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校園及班級教室消毒。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停課標準執行班級停課或全校停課。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485872" y="1901796"/>
            <a:ext cx="2520778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在家多休養。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復原後隔天回學校上班上課，並依規定完成請假手續。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每天電話關心教職同仁身體狀況。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每天電話關心學生身體狀況，並告知學習進度。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485872" y="3745015"/>
            <a:ext cx="252077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工及學生依每天生活作息時間表及課表實施當天作息。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每天掌握教職同仁出勤狀況及身體狀況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含體溫紀錄表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每天掌握學生出勤狀況及身體狀況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含體溫紀錄表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執行個人器物消毒工作。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485872" y="160403"/>
            <a:ext cx="2520777" cy="2722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校園危機事件 </a:t>
            </a:r>
          </a:p>
        </p:txBody>
      </p:sp>
      <p:sp>
        <p:nvSpPr>
          <p:cNvPr id="15" name="矩形 14"/>
          <p:cNvSpPr/>
          <p:nvPr/>
        </p:nvSpPr>
        <p:spPr>
          <a:xfrm>
            <a:off x="9485872" y="1632521"/>
            <a:ext cx="2520777" cy="2722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一般生病 </a:t>
            </a:r>
          </a:p>
        </p:txBody>
      </p:sp>
      <p:sp>
        <p:nvSpPr>
          <p:cNvPr id="16" name="矩形 15"/>
          <p:cNvSpPr/>
          <p:nvPr/>
        </p:nvSpPr>
        <p:spPr>
          <a:xfrm>
            <a:off x="9485872" y="3472768"/>
            <a:ext cx="2520777" cy="2722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上班、上課 </a:t>
            </a:r>
          </a:p>
        </p:txBody>
      </p:sp>
      <p:sp>
        <p:nvSpPr>
          <p:cNvPr id="17" name="矩形 16"/>
          <p:cNvSpPr/>
          <p:nvPr/>
        </p:nvSpPr>
        <p:spPr>
          <a:xfrm>
            <a:off x="9485872" y="5286530"/>
            <a:ext cx="2520777" cy="2722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防疫小組運作 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006548" y="485679"/>
            <a:ext cx="1228980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教職員工及學生 </a:t>
            </a:r>
            <a:endParaRPr lang="en-US" altLang="zh-TW" sz="11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每日實施自主健康管理。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向右箭號 39"/>
          <p:cNvSpPr/>
          <p:nvPr/>
        </p:nvSpPr>
        <p:spPr>
          <a:xfrm>
            <a:off x="1754659" y="3212757"/>
            <a:ext cx="247135" cy="26001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/>
          <p:cNvCxnSpPr/>
          <p:nvPr/>
        </p:nvCxnSpPr>
        <p:spPr>
          <a:xfrm>
            <a:off x="4291914" y="6244281"/>
            <a:ext cx="519395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endCxn id="45" idx="2"/>
          </p:cNvCxnSpPr>
          <p:nvPr/>
        </p:nvCxnSpPr>
        <p:spPr>
          <a:xfrm flipH="1">
            <a:off x="4863415" y="160403"/>
            <a:ext cx="9783" cy="64997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4295005" y="6437989"/>
            <a:ext cx="683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endParaRPr lang="zh-TW" altLang="en-US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826344" y="6433751"/>
            <a:ext cx="683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開學後</a:t>
            </a:r>
            <a:endParaRPr lang="zh-TW" altLang="en-US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2" name="直線單箭頭接點 51"/>
          <p:cNvCxnSpPr>
            <a:endCxn id="24" idx="1"/>
          </p:cNvCxnSpPr>
          <p:nvPr/>
        </p:nvCxnSpPr>
        <p:spPr>
          <a:xfrm>
            <a:off x="4291914" y="785761"/>
            <a:ext cx="71463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4969994" y="4490533"/>
            <a:ext cx="1215595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校園門口全體教職員工及學生測量紅外線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體溫。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4" name="直線單箭頭接點 63"/>
          <p:cNvCxnSpPr/>
          <p:nvPr/>
        </p:nvCxnSpPr>
        <p:spPr>
          <a:xfrm>
            <a:off x="4275954" y="4915493"/>
            <a:ext cx="714634" cy="153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5019933" y="222247"/>
            <a:ext cx="89483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上學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>
          <a:xfrm>
            <a:off x="6235528" y="785761"/>
            <a:ext cx="470072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6705600" y="485679"/>
            <a:ext cx="1872052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早、晚在家中自主測量體溫。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早上量完體溫，沒發燒或沒生病再出門</a:t>
            </a:r>
            <a:r>
              <a:rPr lang="en-US" altLang="zh-TW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身體不舒服或耳溫 ≧ 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38℃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應到醫療院所看診。</a:t>
            </a:r>
          </a:p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生病不上班上課。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6705600" y="218417"/>
            <a:ext cx="894835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在家裡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6537622" y="1617328"/>
            <a:ext cx="1088298" cy="56698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在家裡身體不舒服或耳溫≧ </a:t>
            </a:r>
            <a:r>
              <a:rPr lang="en-US" altLang="zh-TW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38℃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應就醫 </a:t>
            </a:r>
          </a:p>
        </p:txBody>
      </p:sp>
      <p:sp>
        <p:nvSpPr>
          <p:cNvPr id="76" name="流程圖: 決策 75"/>
          <p:cNvSpPr/>
          <p:nvPr/>
        </p:nvSpPr>
        <p:spPr>
          <a:xfrm>
            <a:off x="6986203" y="2251598"/>
            <a:ext cx="1310845" cy="84849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就醫看診</a:t>
            </a:r>
            <a:endParaRPr lang="zh-TW" altLang="en-US" sz="1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5" name="肘形接點 84"/>
          <p:cNvCxnSpPr>
            <a:stCxn id="76" idx="3"/>
            <a:endCxn id="10" idx="1"/>
          </p:cNvCxnSpPr>
          <p:nvPr/>
        </p:nvCxnSpPr>
        <p:spPr>
          <a:xfrm flipV="1">
            <a:off x="8297048" y="940482"/>
            <a:ext cx="1188824" cy="173536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8962768" y="2652584"/>
            <a:ext cx="0" cy="2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>
            <a:off x="8772010" y="2665326"/>
            <a:ext cx="713862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73" idx="2"/>
            <a:endCxn id="76" idx="0"/>
          </p:cNvCxnSpPr>
          <p:nvPr/>
        </p:nvCxnSpPr>
        <p:spPr>
          <a:xfrm>
            <a:off x="7641626" y="1593675"/>
            <a:ext cx="0" cy="65792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/>
          <p:cNvSpPr txBox="1"/>
          <p:nvPr/>
        </p:nvSpPr>
        <p:spPr>
          <a:xfrm>
            <a:off x="8297048" y="2689897"/>
            <a:ext cx="102818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非確診為個案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8912828" y="956858"/>
            <a:ext cx="320245" cy="938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</a:t>
            </a:r>
            <a:endParaRPr lang="en-US" altLang="zh-TW" sz="11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</a:t>
            </a:r>
            <a:endParaRPr lang="en-US" altLang="zh-TW" sz="11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endParaRPr lang="en-US" altLang="zh-TW" sz="11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altLang="zh-TW" sz="11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en-US" sz="11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4969994" y="4234918"/>
            <a:ext cx="89483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校園內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5" name="圓角矩形 114"/>
          <p:cNvSpPr/>
          <p:nvPr/>
        </p:nvSpPr>
        <p:spPr>
          <a:xfrm>
            <a:off x="7189054" y="4596140"/>
            <a:ext cx="1122409" cy="64018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身體不舒服</a:t>
            </a:r>
            <a:r>
              <a:rPr lang="zh-TW" altLang="en-US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或紅外線體溫 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≧ </a:t>
            </a:r>
            <a:r>
              <a:rPr lang="en-US" altLang="zh-TW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37.5℃</a:t>
            </a:r>
            <a:endParaRPr lang="zh-TW" altLang="en-US" sz="1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6" name="直線單箭頭接點 115"/>
          <p:cNvCxnSpPr>
            <a:endCxn id="115" idx="1"/>
          </p:cNvCxnSpPr>
          <p:nvPr/>
        </p:nvCxnSpPr>
        <p:spPr>
          <a:xfrm flipV="1">
            <a:off x="6178897" y="4916231"/>
            <a:ext cx="1010157" cy="115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/>
          <p:nvPr/>
        </p:nvCxnSpPr>
        <p:spPr>
          <a:xfrm>
            <a:off x="8314682" y="4933905"/>
            <a:ext cx="115510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字方塊 123"/>
          <p:cNvSpPr txBox="1"/>
          <p:nvPr/>
        </p:nvSpPr>
        <p:spPr>
          <a:xfrm>
            <a:off x="8330511" y="4654175"/>
            <a:ext cx="29630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sp>
        <p:nvSpPr>
          <p:cNvPr id="126" name="文字方塊 125"/>
          <p:cNvSpPr txBox="1"/>
          <p:nvPr/>
        </p:nvSpPr>
        <p:spPr>
          <a:xfrm>
            <a:off x="7383412" y="3330782"/>
            <a:ext cx="1388598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戴上口罩。</a:t>
            </a:r>
          </a:p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至健康中心報到，並測量耳溫。</a:t>
            </a:r>
            <a:endParaRPr lang="zh-TW" altLang="en-US" sz="1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7398481" y="4320581"/>
            <a:ext cx="296306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sz="11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圓角矩形 128"/>
          <p:cNvSpPr/>
          <p:nvPr/>
        </p:nvSpPr>
        <p:spPr>
          <a:xfrm>
            <a:off x="4976432" y="2834027"/>
            <a:ext cx="1122409" cy="56698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不舒服或耳溫≧ </a:t>
            </a:r>
            <a:r>
              <a:rPr lang="en-US" altLang="zh-TW" sz="11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 ℃</a:t>
            </a:r>
            <a:endParaRPr lang="zh-TW" altLang="en-US" sz="1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1" name="肘形接點 130"/>
          <p:cNvCxnSpPr/>
          <p:nvPr/>
        </p:nvCxnSpPr>
        <p:spPr>
          <a:xfrm>
            <a:off x="6098841" y="3131232"/>
            <a:ext cx="3387031" cy="716503"/>
          </a:xfrm>
          <a:prstGeom prst="bentConnector3">
            <a:avLst>
              <a:gd name="adj1" fmla="val 89644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字方塊 134"/>
          <p:cNvSpPr txBox="1"/>
          <p:nvPr/>
        </p:nvSpPr>
        <p:spPr>
          <a:xfrm>
            <a:off x="6101021" y="2853309"/>
            <a:ext cx="296306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  <p:cxnSp>
        <p:nvCxnSpPr>
          <p:cNvPr id="136" name="直線單箭頭接點 135"/>
          <p:cNvCxnSpPr/>
          <p:nvPr/>
        </p:nvCxnSpPr>
        <p:spPr>
          <a:xfrm flipV="1">
            <a:off x="5535957" y="2541810"/>
            <a:ext cx="0" cy="2813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字方塊 136"/>
          <p:cNvSpPr txBox="1"/>
          <p:nvPr/>
        </p:nvSpPr>
        <p:spPr>
          <a:xfrm>
            <a:off x="5152773" y="2551679"/>
            <a:ext cx="296306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sz="11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5013372" y="1439445"/>
            <a:ext cx="1271451" cy="938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家長帶回就醫。 </a:t>
            </a:r>
          </a:p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安置於輔導室旁，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提供心理支持直到離校。</a:t>
            </a:r>
            <a:endParaRPr lang="zh-TW" altLang="en-US" sz="1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102682" y="3267717"/>
            <a:ext cx="1242901" cy="77583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經護理師判斷疑似病例時，負責通報當地衛生單位或撥打</a:t>
            </a:r>
            <a:r>
              <a:rPr lang="en-US" altLang="zh-TW" sz="1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en-US" sz="1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en-US" altLang="zh-TW" sz="10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6" name="肘形接點 145"/>
          <p:cNvCxnSpPr>
            <a:stCxn id="129" idx="2"/>
            <a:endCxn id="144" idx="1"/>
          </p:cNvCxnSpPr>
          <p:nvPr/>
        </p:nvCxnSpPr>
        <p:spPr>
          <a:xfrm rot="16200000" flipH="1">
            <a:off x="5692846" y="3245799"/>
            <a:ext cx="254626" cy="565045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694787" y="3930946"/>
            <a:ext cx="0" cy="65124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/>
          <p:cNvCxnSpPr/>
          <p:nvPr/>
        </p:nvCxnSpPr>
        <p:spPr>
          <a:xfrm rot="10800000">
            <a:off x="8061236" y="3930946"/>
            <a:ext cx="1447035" cy="15810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061235" y="4110027"/>
            <a:ext cx="1447035" cy="3360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上班上課期間</a:t>
            </a:r>
            <a:r>
              <a: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11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感到身體不適。</a:t>
            </a:r>
            <a:endParaRPr lang="zh-TW" altLang="en-US" sz="1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881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1828"/>
            <a:ext cx="12191593" cy="68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7926" y="1728054"/>
            <a:ext cx="90780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直接接觸傳染：</a:t>
            </a:r>
            <a:endParaRPr lang="en-US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3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與感染者在一公尺內近距離接觸。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TW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感染者噴出含病毒的飛沫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咳嗽、交談或唱歌等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病毒再直接接觸到他人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眼、口、鼻造成傳染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297915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7926" y="1728054"/>
            <a:ext cx="907809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間接接觸傳染：</a:t>
            </a:r>
            <a:endParaRPr lang="en-US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3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感染者噴出含病毒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掉落在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公尺內周遭物品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表面。 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他人手部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觸碰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再摸眼、口、鼻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汙染的手部再碰觸其他物品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門把、扶手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，而使病毒擴散至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更大</a:t>
            </a:r>
            <a:r>
              <a:rPr lang="zh-CN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範圍。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其他可能傳染途徑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糞口傳染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動物接觸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吸入確診者二手菸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空氣傳染</a:t>
            </a:r>
          </a:p>
          <a:p>
            <a:pPr algn="just"/>
            <a:endParaRPr lang="en-US" altLang="zh-TW" sz="2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167811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028"/>
            <a:ext cx="12187937" cy="68559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0833" y="5713062"/>
            <a:ext cx="901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imSun" panose="02010600030101010101" pitchFamily="2" charset="-122"/>
              </a:rPr>
              <a:t>*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截至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2021 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年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5 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月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10 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日止，所有確診個案中約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83%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為無併發症之輕症或無症狀感染，</a:t>
            </a:r>
            <a:endParaRPr lang="en-US" altLang="zh-CN" b="1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 11%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為肺炎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嚴重肺炎約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6%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，死亡率約</a:t>
            </a:r>
            <a:r>
              <a:rPr lang="en-US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1%</a:t>
            </a:r>
            <a:r>
              <a:rPr lang="zh-CN" altLang="zh-TW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4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920AEFE-B5B0-4F9A-B3D9-140BB025B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F192011-D87C-4467-882C-AC0D915506C2}"/>
              </a:ext>
            </a:extLst>
          </p:cNvPr>
          <p:cNvSpPr/>
          <p:nvPr/>
        </p:nvSpPr>
        <p:spPr>
          <a:xfrm>
            <a:off x="1639962" y="3043534"/>
            <a:ext cx="8873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7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 識 新 冠 肺 炎</a:t>
            </a:r>
            <a:endParaRPr lang="en-US" altLang="zh-TW" sz="5700" b="1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5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8CC64A4D-400A-4B5B-AB61-0F04C01DD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0"/>
            <a:ext cx="1219159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7926" y="1728054"/>
            <a:ext cx="907809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疑似</a:t>
            </a:r>
            <a:r>
              <a:rPr lang="zh-TW" altLang="zh-TW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zh-TW" altLang="en-US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或與確診者發病前</a:t>
            </a:r>
            <a:r>
              <a:rPr lang="en-US" altLang="zh-TW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3200" b="1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天內有以下條件之一</a:t>
            </a:r>
            <a:r>
              <a:rPr lang="zh-TW" altLang="en-US" sz="3200" b="1" kern="100" dirty="0">
                <a:solidFill>
                  <a:srgbClr val="00B9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roxima-nova"/>
              </a:rPr>
              <a:t>：</a:t>
            </a:r>
            <a:endParaRPr lang="en-US" altLang="zh-TW" sz="3200" b="1" kern="100" dirty="0">
              <a:solidFill>
                <a:srgbClr val="00B9C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algn="just"/>
            <a:endParaRPr lang="en-US" altLang="zh-TW" sz="10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有旅遊史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高風險職業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或疑似與確診者相同的活動範圍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與確診者同住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共食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或在無防護下面對面接觸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分鐘以上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家人或親友有疑似症狀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有密切接觸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: 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上課同學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同事座位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3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公尺內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就醫時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務必告知過去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天之旅遊史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職業及接觸史</a:t>
            </a:r>
          </a:p>
          <a:p>
            <a:pPr algn="just"/>
            <a:endParaRPr lang="en-US" altLang="zh-TW" sz="3000" b="1" kern="100" dirty="0">
              <a:solidFill>
                <a:srgbClr val="5A5A5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139394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12004</TotalTime>
  <Words>2786</Words>
  <Application>Microsoft Office PowerPoint</Application>
  <PresentationFormat>寬螢幕</PresentationFormat>
  <Paragraphs>393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proxima-nova</vt:lpstr>
      <vt:lpstr>SimSun</vt:lpstr>
      <vt:lpstr>微軟正黑體</vt:lpstr>
      <vt:lpstr>新細明體</vt:lpstr>
      <vt:lpstr>Arial</vt:lpstr>
      <vt:lpstr>Arial Black</vt:lpstr>
      <vt:lpstr>Calibri</vt:lpstr>
      <vt:lpstr>Calibri Light</vt:lpstr>
      <vt:lpstr>Comic Sans MS</vt:lpstr>
      <vt:lpstr>Times New Roman</vt:lpstr>
      <vt:lpstr>Wide Latin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kiu</dc:creator>
  <cp:lastModifiedBy>ncvs02-nurse</cp:lastModifiedBy>
  <cp:revision>126</cp:revision>
  <dcterms:created xsi:type="dcterms:W3CDTF">2021-06-28T08:16:16Z</dcterms:created>
  <dcterms:modified xsi:type="dcterms:W3CDTF">2021-07-13T02:46:00Z</dcterms:modified>
</cp:coreProperties>
</file>